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81" r:id="rId2"/>
    <p:sldId id="420" r:id="rId3"/>
    <p:sldId id="383" r:id="rId4"/>
    <p:sldId id="421" r:id="rId5"/>
    <p:sldId id="422" r:id="rId6"/>
    <p:sldId id="423" r:id="rId7"/>
    <p:sldId id="40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23"/>
    <a:srgbClr val="CBCBD2"/>
    <a:srgbClr val="E7E7EA"/>
    <a:srgbClr val="03045E"/>
    <a:srgbClr val="90E0EF"/>
    <a:srgbClr val="038A8D"/>
    <a:srgbClr val="3C647D"/>
    <a:srgbClr val="2CBF7B"/>
    <a:srgbClr val="FD4B9F"/>
    <a:srgbClr val="FED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324" autoAdjust="0"/>
  </p:normalViewPr>
  <p:slideViewPr>
    <p:cSldViewPr snapToGrid="0" showGuides="1">
      <p:cViewPr>
        <p:scale>
          <a:sx n="70" d="100"/>
          <a:sy n="70" d="100"/>
        </p:scale>
        <p:origin x="134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100" b="0" i="0" kern="1200" spc="0" baseline="0" dirty="0">
                <a:solidFill>
                  <a:srgbClr val="595959"/>
                </a:solidFill>
                <a:effectLst/>
              </a:rPr>
              <a:t>Évolution audience GLOBAL (desktop/mobile/tablette) par jour moyen </a:t>
            </a:r>
            <a:endParaRPr lang="fr-FR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74-4E80-AAA4-529617FC3A1E}"/>
                </c:ext>
              </c:extLst>
            </c:dLbl>
            <c:dLbl>
              <c:idx val="11"/>
              <c:layout>
                <c:manualLayout>
                  <c:x val="-4.4670161731068962E-2"/>
                  <c:y val="-5.8234865061998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4-4E80-AAA4-529617FC3A1E}"/>
                </c:ext>
              </c:extLst>
            </c:dLbl>
            <c:dLbl>
              <c:idx val="23"/>
              <c:layout>
                <c:manualLayout>
                  <c:x val="-4.131962296486718E-2"/>
                  <c:y val="-7.2822757111597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74-4E80-AAA4-529617FC3A1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916-452A-A613-FE8935ED02B9}"/>
                </c:ext>
              </c:extLst>
            </c:dLbl>
            <c:dLbl>
              <c:idx val="35"/>
              <c:layout>
                <c:manualLayout>
                  <c:x val="-5.8457583547557902E-2"/>
                  <c:y val="-4.3646973012399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74-4E80-AAA4-529617FC3A1E}"/>
                </c:ext>
              </c:extLst>
            </c:dLbl>
            <c:dLbl>
              <c:idx val="47"/>
              <c:layout>
                <c:manualLayout>
                  <c:x val="-1.8106322827898567E-2"/>
                  <c:y val="-5.8234865061998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74-4E80-AAA4-529617FC3A1E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916-452A-A613-FE8935ED02B9}"/>
                </c:ext>
              </c:extLst>
            </c:dLbl>
            <c:dLbl>
              <c:idx val="59"/>
              <c:layout>
                <c:manualLayout>
                  <c:x val="-1.3710368466152653E-2"/>
                  <c:y val="-5.5317286652078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4-4E80-AAA4-529617FC3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Feuil1!$A$1:$BI$1</c15:sqref>
                  </c15:fullRef>
                </c:ext>
              </c:extLst>
              <c:f>Feuil1!$B$1:$BI$1</c:f>
              <c:strCache>
                <c:ptCount val="60"/>
                <c:pt idx="0">
                  <c:v>Janvier 2019</c:v>
                </c:pt>
                <c:pt idx="1">
                  <c:v>Février 2019</c:v>
                </c:pt>
                <c:pt idx="2">
                  <c:v>Mars 2019</c:v>
                </c:pt>
                <c:pt idx="3">
                  <c:v>Avril 2019</c:v>
                </c:pt>
                <c:pt idx="4">
                  <c:v>Mai 2019</c:v>
                </c:pt>
                <c:pt idx="5">
                  <c:v>Juin 2019</c:v>
                </c:pt>
                <c:pt idx="6">
                  <c:v>Juillet 2019</c:v>
                </c:pt>
                <c:pt idx="7">
                  <c:v>Aout 2019</c:v>
                </c:pt>
                <c:pt idx="8">
                  <c:v>Septembre 2019</c:v>
                </c:pt>
                <c:pt idx="9">
                  <c:v>Octobre 2019</c:v>
                </c:pt>
                <c:pt idx="10">
                  <c:v>Novembre 2019</c:v>
                </c:pt>
                <c:pt idx="11">
                  <c:v>Décembre 2019</c:v>
                </c:pt>
                <c:pt idx="12">
                  <c:v>Janvier 2020</c:v>
                </c:pt>
                <c:pt idx="13">
                  <c:v>Février 2020</c:v>
                </c:pt>
                <c:pt idx="14">
                  <c:v>Mars 2020</c:v>
                </c:pt>
                <c:pt idx="15">
                  <c:v>Avril 2020</c:v>
                </c:pt>
                <c:pt idx="16">
                  <c:v>Mai 2020</c:v>
                </c:pt>
                <c:pt idx="17">
                  <c:v>Juin 2020</c:v>
                </c:pt>
                <c:pt idx="18">
                  <c:v>Juillet 2020</c:v>
                </c:pt>
                <c:pt idx="19">
                  <c:v>Aout 2020</c:v>
                </c:pt>
                <c:pt idx="20">
                  <c:v>Septembre 2020</c:v>
                </c:pt>
                <c:pt idx="21">
                  <c:v>Octobre 2020</c:v>
                </c:pt>
                <c:pt idx="22">
                  <c:v>Novembre 2020</c:v>
                </c:pt>
                <c:pt idx="23">
                  <c:v>Décembre 2020</c:v>
                </c:pt>
                <c:pt idx="24">
                  <c:v>Janvier 2021</c:v>
                </c:pt>
                <c:pt idx="25">
                  <c:v>Février 2021</c:v>
                </c:pt>
                <c:pt idx="26">
                  <c:v>Mars 2021</c:v>
                </c:pt>
                <c:pt idx="27">
                  <c:v>Avril 2021</c:v>
                </c:pt>
                <c:pt idx="28">
                  <c:v>Mai 2021</c:v>
                </c:pt>
                <c:pt idx="29">
                  <c:v>Juin 2021</c:v>
                </c:pt>
                <c:pt idx="30">
                  <c:v>Juillet 2021</c:v>
                </c:pt>
                <c:pt idx="31">
                  <c:v>Aout 2021</c:v>
                </c:pt>
                <c:pt idx="32">
                  <c:v>sept-21</c:v>
                </c:pt>
                <c:pt idx="33">
                  <c:v>Octobre 2021</c:v>
                </c:pt>
                <c:pt idx="34">
                  <c:v>Novembre 2021</c:v>
                </c:pt>
                <c:pt idx="35">
                  <c:v>Décembre 2021</c:v>
                </c:pt>
                <c:pt idx="36">
                  <c:v>Janvier 2022</c:v>
                </c:pt>
                <c:pt idx="37">
                  <c:v>Février 2022</c:v>
                </c:pt>
                <c:pt idx="38">
                  <c:v>Mars 2022</c:v>
                </c:pt>
                <c:pt idx="39">
                  <c:v>Avril 2022</c:v>
                </c:pt>
                <c:pt idx="40">
                  <c:v>Mai 2022</c:v>
                </c:pt>
                <c:pt idx="41">
                  <c:v>Juin 2022</c:v>
                </c:pt>
                <c:pt idx="42">
                  <c:v>Juillet 2022</c:v>
                </c:pt>
                <c:pt idx="43">
                  <c:v>Août 2022</c:v>
                </c:pt>
                <c:pt idx="44">
                  <c:v>Septembre 2022</c:v>
                </c:pt>
                <c:pt idx="45">
                  <c:v>Octobre 2022</c:v>
                </c:pt>
                <c:pt idx="46">
                  <c:v>Novembre 2022</c:v>
                </c:pt>
                <c:pt idx="47">
                  <c:v>Décembre 2022</c:v>
                </c:pt>
                <c:pt idx="48">
                  <c:v>Janvier 2023</c:v>
                </c:pt>
                <c:pt idx="49">
                  <c:v>Février 2023</c:v>
                </c:pt>
                <c:pt idx="50">
                  <c:v>Mars 2023</c:v>
                </c:pt>
                <c:pt idx="51">
                  <c:v>Avril 2023</c:v>
                </c:pt>
                <c:pt idx="52">
                  <c:v>Mai 2023</c:v>
                </c:pt>
                <c:pt idx="53">
                  <c:v>Juin 2023</c:v>
                </c:pt>
                <c:pt idx="54">
                  <c:v>Juillet 2023</c:v>
                </c:pt>
                <c:pt idx="55">
                  <c:v>Août 2023</c:v>
                </c:pt>
                <c:pt idx="56">
                  <c:v>Septembre 2023</c:v>
                </c:pt>
                <c:pt idx="57">
                  <c:v>Octobre 2023</c:v>
                </c:pt>
                <c:pt idx="58">
                  <c:v>Novembre 2023</c:v>
                </c:pt>
                <c:pt idx="59">
                  <c:v>Décembre 2023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Feuil1!$A$4:$BI$4</c15:sqref>
                  </c15:fullRef>
                </c:ext>
              </c:extLst>
              <c:f>Feuil1!$B$4:$BI$4</c:f>
              <c:numCache>
                <c:formatCode>##\ ###\ ##0</c:formatCode>
                <c:ptCount val="60"/>
                <c:pt idx="0">
                  <c:v>6763.1996329677331</c:v>
                </c:pt>
                <c:pt idx="1">
                  <c:v>6252.8505401785669</c:v>
                </c:pt>
                <c:pt idx="2">
                  <c:v>6516.1817339032332</c:v>
                </c:pt>
                <c:pt idx="3">
                  <c:v>6329.7090009333315</c:v>
                </c:pt>
                <c:pt idx="4">
                  <c:v>6871.4384726128919</c:v>
                </c:pt>
                <c:pt idx="5">
                  <c:v>6876.0224142333327</c:v>
                </c:pt>
                <c:pt idx="6">
                  <c:v>7262.7664233548503</c:v>
                </c:pt>
                <c:pt idx="7">
                  <c:v>7104.9565708387081</c:v>
                </c:pt>
                <c:pt idx="8">
                  <c:v>7544.9363993666766</c:v>
                </c:pt>
                <c:pt idx="9">
                  <c:v>7248.2290325483991</c:v>
                </c:pt>
                <c:pt idx="10">
                  <c:v>7406.0475364666536</c:v>
                </c:pt>
                <c:pt idx="11">
                  <c:v>7188.3911369999896</c:v>
                </c:pt>
                <c:pt idx="12">
                  <c:v>7595.6236061935551</c:v>
                </c:pt>
                <c:pt idx="13">
                  <c:v>7854.5590542413711</c:v>
                </c:pt>
                <c:pt idx="14">
                  <c:v>10335.791790419333</c:v>
                </c:pt>
                <c:pt idx="15">
                  <c:v>10078.319138033319</c:v>
                </c:pt>
                <c:pt idx="16">
                  <c:v>8901.3912943870873</c:v>
                </c:pt>
                <c:pt idx="17">
                  <c:v>7883.8484897666867</c:v>
                </c:pt>
                <c:pt idx="18">
                  <c:v>8176.6651679677498</c:v>
                </c:pt>
                <c:pt idx="19">
                  <c:v>8621.0565922257811</c:v>
                </c:pt>
                <c:pt idx="20">
                  <c:v>8828.8695796333304</c:v>
                </c:pt>
                <c:pt idx="21">
                  <c:v>9094.739340903232</c:v>
                </c:pt>
                <c:pt idx="22">
                  <c:v>9406.2662212000141</c:v>
                </c:pt>
                <c:pt idx="23">
                  <c:v>8822.5412334838638</c:v>
                </c:pt>
                <c:pt idx="24">
                  <c:v>9515.5227426774472</c:v>
                </c:pt>
                <c:pt idx="25">
                  <c:v>8821.2514248928474</c:v>
                </c:pt>
                <c:pt idx="26">
                  <c:v>8888.1146643548127</c:v>
                </c:pt>
                <c:pt idx="27">
                  <c:v>8543.9885716666704</c:v>
                </c:pt>
                <c:pt idx="28">
                  <c:v>7917.8418475483959</c:v>
                </c:pt>
                <c:pt idx="29">
                  <c:v>7891.0536999999922</c:v>
                </c:pt>
                <c:pt idx="30">
                  <c:v>8293.9132937419326</c:v>
                </c:pt>
                <c:pt idx="31">
                  <c:v>8055.0385260322446</c:v>
                </c:pt>
                <c:pt idx="32">
                  <c:v>7877.3146508666705</c:v>
                </c:pt>
                <c:pt idx="33">
                  <c:v>7878.3016508064602</c:v>
                </c:pt>
                <c:pt idx="34">
                  <c:v>8081</c:v>
                </c:pt>
                <c:pt idx="35">
                  <c:v>8595</c:v>
                </c:pt>
                <c:pt idx="36">
                  <c:v>9125</c:v>
                </c:pt>
                <c:pt idx="37">
                  <c:v>8840</c:v>
                </c:pt>
                <c:pt idx="38">
                  <c:v>8378</c:v>
                </c:pt>
                <c:pt idx="39">
                  <c:v>7984</c:v>
                </c:pt>
                <c:pt idx="40">
                  <c:v>7778</c:v>
                </c:pt>
                <c:pt idx="41" formatCode="#,##0">
                  <c:v>8184</c:v>
                </c:pt>
                <c:pt idx="42" formatCode="#,##0">
                  <c:v>8150</c:v>
                </c:pt>
                <c:pt idx="43" formatCode="#,##0">
                  <c:v>8272</c:v>
                </c:pt>
                <c:pt idx="44" formatCode="#,##0">
                  <c:v>8067</c:v>
                </c:pt>
                <c:pt idx="45" formatCode="#,##0">
                  <c:v>8150</c:v>
                </c:pt>
                <c:pt idx="46" formatCode="#,##0">
                  <c:v>8381</c:v>
                </c:pt>
                <c:pt idx="47" formatCode="#,##0">
                  <c:v>8040</c:v>
                </c:pt>
                <c:pt idx="48" formatCode="#,##0">
                  <c:v>8367</c:v>
                </c:pt>
                <c:pt idx="49" formatCode="#,##0">
                  <c:v>8528</c:v>
                </c:pt>
                <c:pt idx="50" formatCode="#,##0">
                  <c:v>8426</c:v>
                </c:pt>
                <c:pt idx="51" formatCode="#,##0">
                  <c:v>8117</c:v>
                </c:pt>
                <c:pt idx="52" formatCode="#,##0">
                  <c:v>8123</c:v>
                </c:pt>
                <c:pt idx="53" formatCode="#,##0">
                  <c:v>8527</c:v>
                </c:pt>
                <c:pt idx="54" formatCode="#,##0">
                  <c:v>9265</c:v>
                </c:pt>
                <c:pt idx="55" formatCode="#,##0">
                  <c:v>8783</c:v>
                </c:pt>
                <c:pt idx="56" formatCode="#,##0">
                  <c:v>8366</c:v>
                </c:pt>
                <c:pt idx="57" formatCode="#,##0">
                  <c:v>8863</c:v>
                </c:pt>
                <c:pt idx="58" formatCode="#,##0">
                  <c:v>8439</c:v>
                </c:pt>
                <c:pt idx="59" formatCode="#,##0">
                  <c:v>8608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>
                <c15:categoryFilterException>
                  <c15:sqref>Feuil1!$A$4</c15:sqref>
                  <c15:dLbl>
                    <c:idx val="-1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D916-452A-A613-FE8935ED02B9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6-D916-452A-A613-FE8935ED0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911087"/>
        <c:axId val="57990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dLbl>
                    <c:idx val="3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D916-452A-A613-FE8935ED02B9}"/>
                      </c:ext>
                    </c:extLst>
                  </c:dLbl>
                  <c:dLbl>
                    <c:idx val="15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D916-452A-A613-FE8935ED02B9}"/>
                      </c:ext>
                    </c:extLst>
                  </c:dLbl>
                  <c:dLbl>
                    <c:idx val="27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D916-452A-A613-FE8935ED02B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Feuil1!$A$1:$BI$1</c15:sqref>
                        </c15:fullRef>
                        <c15:formulaRef>
                          <c15:sqref>Feuil1!$B$1:$BI$1</c15:sqref>
                        </c15:formulaRef>
                      </c:ext>
                    </c:extLst>
                    <c:strCache>
                      <c:ptCount val="60"/>
                      <c:pt idx="0">
                        <c:v>Janvier 2019</c:v>
                      </c:pt>
                      <c:pt idx="1">
                        <c:v>Février 2019</c:v>
                      </c:pt>
                      <c:pt idx="2">
                        <c:v>Mars 2019</c:v>
                      </c:pt>
                      <c:pt idx="3">
                        <c:v>Avril 2019</c:v>
                      </c:pt>
                      <c:pt idx="4">
                        <c:v>Mai 2019</c:v>
                      </c:pt>
                      <c:pt idx="5">
                        <c:v>Juin 2019</c:v>
                      </c:pt>
                      <c:pt idx="6">
                        <c:v>Juillet 2019</c:v>
                      </c:pt>
                      <c:pt idx="7">
                        <c:v>Aout 2019</c:v>
                      </c:pt>
                      <c:pt idx="8">
                        <c:v>Septembre 2019</c:v>
                      </c:pt>
                      <c:pt idx="9">
                        <c:v>Octobre 2019</c:v>
                      </c:pt>
                      <c:pt idx="10">
                        <c:v>Novembre 2019</c:v>
                      </c:pt>
                      <c:pt idx="11">
                        <c:v>Décembre 2019</c:v>
                      </c:pt>
                      <c:pt idx="12">
                        <c:v>Janvier 2020</c:v>
                      </c:pt>
                      <c:pt idx="13">
                        <c:v>Février 2020</c:v>
                      </c:pt>
                      <c:pt idx="14">
                        <c:v>Mars 2020</c:v>
                      </c:pt>
                      <c:pt idx="15">
                        <c:v>Avril 2020</c:v>
                      </c:pt>
                      <c:pt idx="16">
                        <c:v>Mai 2020</c:v>
                      </c:pt>
                      <c:pt idx="17">
                        <c:v>Juin 2020</c:v>
                      </c:pt>
                      <c:pt idx="18">
                        <c:v>Juillet 2020</c:v>
                      </c:pt>
                      <c:pt idx="19">
                        <c:v>Aout 2020</c:v>
                      </c:pt>
                      <c:pt idx="20">
                        <c:v>Septembre 2020</c:v>
                      </c:pt>
                      <c:pt idx="21">
                        <c:v>Octobre 2020</c:v>
                      </c:pt>
                      <c:pt idx="22">
                        <c:v>Novembre 2020</c:v>
                      </c:pt>
                      <c:pt idx="23">
                        <c:v>Décembre 2020</c:v>
                      </c:pt>
                      <c:pt idx="24">
                        <c:v>Janvier 2021</c:v>
                      </c:pt>
                      <c:pt idx="25">
                        <c:v>Février 2021</c:v>
                      </c:pt>
                      <c:pt idx="26">
                        <c:v>Mars 2021</c:v>
                      </c:pt>
                      <c:pt idx="27">
                        <c:v>Avril 2021</c:v>
                      </c:pt>
                      <c:pt idx="28">
                        <c:v>Mai 2021</c:v>
                      </c:pt>
                      <c:pt idx="29">
                        <c:v>Juin 2021</c:v>
                      </c:pt>
                      <c:pt idx="30">
                        <c:v>Juillet 2021</c:v>
                      </c:pt>
                      <c:pt idx="31">
                        <c:v>Aout 2021</c:v>
                      </c:pt>
                      <c:pt idx="32">
                        <c:v>sept-21</c:v>
                      </c:pt>
                      <c:pt idx="33">
                        <c:v>Octobre 2021</c:v>
                      </c:pt>
                      <c:pt idx="34">
                        <c:v>Novembre 2021</c:v>
                      </c:pt>
                      <c:pt idx="35">
                        <c:v>Décembre 2021</c:v>
                      </c:pt>
                      <c:pt idx="36">
                        <c:v>Janvier 2022</c:v>
                      </c:pt>
                      <c:pt idx="37">
                        <c:v>Février 2022</c:v>
                      </c:pt>
                      <c:pt idx="38">
                        <c:v>Mars 2022</c:v>
                      </c:pt>
                      <c:pt idx="39">
                        <c:v>Avril 2022</c:v>
                      </c:pt>
                      <c:pt idx="40">
                        <c:v>Mai 2022</c:v>
                      </c:pt>
                      <c:pt idx="41">
                        <c:v>Juin 2022</c:v>
                      </c:pt>
                      <c:pt idx="42">
                        <c:v>Juillet 2022</c:v>
                      </c:pt>
                      <c:pt idx="43">
                        <c:v>Août 2022</c:v>
                      </c:pt>
                      <c:pt idx="44">
                        <c:v>Septembre 2022</c:v>
                      </c:pt>
                      <c:pt idx="45">
                        <c:v>Octobre 2022</c:v>
                      </c:pt>
                      <c:pt idx="46">
                        <c:v>Novembre 2022</c:v>
                      </c:pt>
                      <c:pt idx="47">
                        <c:v>Décembre 2022</c:v>
                      </c:pt>
                      <c:pt idx="48">
                        <c:v>Janvier 2023</c:v>
                      </c:pt>
                      <c:pt idx="49">
                        <c:v>Février 2023</c:v>
                      </c:pt>
                      <c:pt idx="50">
                        <c:v>Mars 2023</c:v>
                      </c:pt>
                      <c:pt idx="51">
                        <c:v>Avril 2023</c:v>
                      </c:pt>
                      <c:pt idx="52">
                        <c:v>Mai 2023</c:v>
                      </c:pt>
                      <c:pt idx="53">
                        <c:v>Juin 2023</c:v>
                      </c:pt>
                      <c:pt idx="54">
                        <c:v>Juillet 2023</c:v>
                      </c:pt>
                      <c:pt idx="55">
                        <c:v>Août 2023</c:v>
                      </c:pt>
                      <c:pt idx="56">
                        <c:v>Septembre 2023</c:v>
                      </c:pt>
                      <c:pt idx="57">
                        <c:v>Octobre 2023</c:v>
                      </c:pt>
                      <c:pt idx="58">
                        <c:v>Novembre 2023</c:v>
                      </c:pt>
                      <c:pt idx="59">
                        <c:v>Décembre 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Feuil1!$A$2:$BI$2</c15:sqref>
                        </c15:fullRef>
                        <c15:formulaRef>
                          <c15:sqref>Feuil1!$B$2:$BI$2</c15:sqref>
                        </c15:formulaRef>
                      </c:ext>
                    </c:extLst>
                    <c:numCache>
                      <c:formatCode>##\ ###\ ##0</c:formatCode>
                      <c:ptCount val="60"/>
                      <c:pt idx="0">
                        <c:v>45535.269662354629</c:v>
                      </c:pt>
                      <c:pt idx="1">
                        <c:v>44724.165207892671</c:v>
                      </c:pt>
                      <c:pt idx="2">
                        <c:v>45080.816706225778</c:v>
                      </c:pt>
                      <c:pt idx="3">
                        <c:v>44975.424654733753</c:v>
                      </c:pt>
                      <c:pt idx="4">
                        <c:v>45430.213952290229</c:v>
                      </c:pt>
                      <c:pt idx="5">
                        <c:v>44769.380734799823</c:v>
                      </c:pt>
                      <c:pt idx="6">
                        <c:v>44399.180169161169</c:v>
                      </c:pt>
                      <c:pt idx="7">
                        <c:v>43566.317041838905</c:v>
                      </c:pt>
                      <c:pt idx="8">
                        <c:v>45068.656703899913</c:v>
                      </c:pt>
                      <c:pt idx="9">
                        <c:v>45350.686453032205</c:v>
                      </c:pt>
                      <c:pt idx="10">
                        <c:v>45167.649204433335</c:v>
                      </c:pt>
                      <c:pt idx="11">
                        <c:v>45316.138463354924</c:v>
                      </c:pt>
                      <c:pt idx="12">
                        <c:v>45258.605655548294</c:v>
                      </c:pt>
                      <c:pt idx="13">
                        <c:v>45334.497634516811</c:v>
                      </c:pt>
                      <c:pt idx="14">
                        <c:v>45829.814134870983</c:v>
                      </c:pt>
                      <c:pt idx="15">
                        <c:v>46439.350344999904</c:v>
                      </c:pt>
                      <c:pt idx="16">
                        <c:v>46066.377935451434</c:v>
                      </c:pt>
                      <c:pt idx="17">
                        <c:v>45413.883470533081</c:v>
                      </c:pt>
                      <c:pt idx="18">
                        <c:v>44328.496975806185</c:v>
                      </c:pt>
                      <c:pt idx="19">
                        <c:v>44157.066280322317</c:v>
                      </c:pt>
                      <c:pt idx="20">
                        <c:v>45207.806745333364</c:v>
                      </c:pt>
                      <c:pt idx="21">
                        <c:v>44604.862133967916</c:v>
                      </c:pt>
                      <c:pt idx="22">
                        <c:v>45459.610508399848</c:v>
                      </c:pt>
                      <c:pt idx="23">
                        <c:v>45224.439842031781</c:v>
                      </c:pt>
                      <c:pt idx="24">
                        <c:v>45513.346606290092</c:v>
                      </c:pt>
                      <c:pt idx="25">
                        <c:v>44886.592737892723</c:v>
                      </c:pt>
                      <c:pt idx="26">
                        <c:v>45021.565205967614</c:v>
                      </c:pt>
                      <c:pt idx="27">
                        <c:v>46193.174137366957</c:v>
                      </c:pt>
                      <c:pt idx="28">
                        <c:v>45681.502238613335</c:v>
                      </c:pt>
                      <c:pt idx="29">
                        <c:v>45346.869352133275</c:v>
                      </c:pt>
                      <c:pt idx="30">
                        <c:v>45294.586742483814</c:v>
                      </c:pt>
                      <c:pt idx="31">
                        <c:v>44714.416256644894</c:v>
                      </c:pt>
                      <c:pt idx="32">
                        <c:v>45919.80471346678</c:v>
                      </c:pt>
                      <c:pt idx="33">
                        <c:v>45295.965575225753</c:v>
                      </c:pt>
                      <c:pt idx="34">
                        <c:v>45411</c:v>
                      </c:pt>
                      <c:pt idx="35">
                        <c:v>45173</c:v>
                      </c:pt>
                      <c:pt idx="36">
                        <c:v>45464</c:v>
                      </c:pt>
                      <c:pt idx="37">
                        <c:v>45524</c:v>
                      </c:pt>
                      <c:pt idx="38">
                        <c:v>45508</c:v>
                      </c:pt>
                      <c:pt idx="39">
                        <c:v>45445</c:v>
                      </c:pt>
                      <c:pt idx="40">
                        <c:v>45330</c:v>
                      </c:pt>
                      <c:pt idx="41" formatCode="#,##0">
                        <c:v>44432</c:v>
                      </c:pt>
                      <c:pt idx="42" formatCode="#,##0">
                        <c:v>43525</c:v>
                      </c:pt>
                      <c:pt idx="43" formatCode="#,##0">
                        <c:v>44329</c:v>
                      </c:pt>
                      <c:pt idx="44" formatCode="#,##0">
                        <c:v>44742</c:v>
                      </c:pt>
                      <c:pt idx="45" formatCode="#,##0">
                        <c:v>45031</c:v>
                      </c:pt>
                      <c:pt idx="46" formatCode="#,##0">
                        <c:v>45636</c:v>
                      </c:pt>
                      <c:pt idx="47" formatCode="#,##0">
                        <c:v>45292</c:v>
                      </c:pt>
                      <c:pt idx="48" formatCode="#,##0">
                        <c:v>45875</c:v>
                      </c:pt>
                      <c:pt idx="49" formatCode="#,##0">
                        <c:v>46235</c:v>
                      </c:pt>
                      <c:pt idx="50" formatCode="#,##0">
                        <c:v>46309</c:v>
                      </c:pt>
                      <c:pt idx="51" formatCode="#,##0">
                        <c:v>46278</c:v>
                      </c:pt>
                      <c:pt idx="52" formatCode="#,##0">
                        <c:v>46393</c:v>
                      </c:pt>
                      <c:pt idx="53" formatCode="#,##0">
                        <c:v>46230</c:v>
                      </c:pt>
                      <c:pt idx="54" formatCode="#,##0">
                        <c:v>46859</c:v>
                      </c:pt>
                      <c:pt idx="55" formatCode="#,##0">
                        <c:v>46624</c:v>
                      </c:pt>
                      <c:pt idx="56" formatCode="#,##0">
                        <c:v>47291</c:v>
                      </c:pt>
                      <c:pt idx="57" formatCode="#,##0">
                        <c:v>47388</c:v>
                      </c:pt>
                      <c:pt idx="58" formatCode="#,##0">
                        <c:v>0</c:v>
                      </c:pt>
                      <c:pt idx="59" formatCode="#,##0">
                        <c:v>47175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D916-452A-A613-FE8935ED02B9}"/>
                  </c:ext>
                </c:extLst>
              </c15:ser>
            </c15:filteredLineSeries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dLbl>
                    <c:idx val="3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D916-452A-A613-FE8935ED02B9}"/>
                      </c:ext>
                    </c:extLst>
                  </c:dLbl>
                  <c:dLbl>
                    <c:idx val="15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C-D916-452A-A613-FE8935ED02B9}"/>
                      </c:ext>
                    </c:extLst>
                  </c:dLbl>
                  <c:dLbl>
                    <c:idx val="27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D-D916-452A-A613-FE8935ED02B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Feuil1!$A$1:$BI$1</c15:sqref>
                        </c15:fullRef>
                        <c15:formulaRef>
                          <c15:sqref>Feuil1!$B$1:$BI$1</c15:sqref>
                        </c15:formulaRef>
                      </c:ext>
                    </c:extLst>
                    <c:strCache>
                      <c:ptCount val="60"/>
                      <c:pt idx="0">
                        <c:v>Janvier 2019</c:v>
                      </c:pt>
                      <c:pt idx="1">
                        <c:v>Février 2019</c:v>
                      </c:pt>
                      <c:pt idx="2">
                        <c:v>Mars 2019</c:v>
                      </c:pt>
                      <c:pt idx="3">
                        <c:v>Avril 2019</c:v>
                      </c:pt>
                      <c:pt idx="4">
                        <c:v>Mai 2019</c:v>
                      </c:pt>
                      <c:pt idx="5">
                        <c:v>Juin 2019</c:v>
                      </c:pt>
                      <c:pt idx="6">
                        <c:v>Juillet 2019</c:v>
                      </c:pt>
                      <c:pt idx="7">
                        <c:v>Aout 2019</c:v>
                      </c:pt>
                      <c:pt idx="8">
                        <c:v>Septembre 2019</c:v>
                      </c:pt>
                      <c:pt idx="9">
                        <c:v>Octobre 2019</c:v>
                      </c:pt>
                      <c:pt idx="10">
                        <c:v>Novembre 2019</c:v>
                      </c:pt>
                      <c:pt idx="11">
                        <c:v>Décembre 2019</c:v>
                      </c:pt>
                      <c:pt idx="12">
                        <c:v>Janvier 2020</c:v>
                      </c:pt>
                      <c:pt idx="13">
                        <c:v>Février 2020</c:v>
                      </c:pt>
                      <c:pt idx="14">
                        <c:v>Mars 2020</c:v>
                      </c:pt>
                      <c:pt idx="15">
                        <c:v>Avril 2020</c:v>
                      </c:pt>
                      <c:pt idx="16">
                        <c:v>Mai 2020</c:v>
                      </c:pt>
                      <c:pt idx="17">
                        <c:v>Juin 2020</c:v>
                      </c:pt>
                      <c:pt idx="18">
                        <c:v>Juillet 2020</c:v>
                      </c:pt>
                      <c:pt idx="19">
                        <c:v>Aout 2020</c:v>
                      </c:pt>
                      <c:pt idx="20">
                        <c:v>Septembre 2020</c:v>
                      </c:pt>
                      <c:pt idx="21">
                        <c:v>Octobre 2020</c:v>
                      </c:pt>
                      <c:pt idx="22">
                        <c:v>Novembre 2020</c:v>
                      </c:pt>
                      <c:pt idx="23">
                        <c:v>Décembre 2020</c:v>
                      </c:pt>
                      <c:pt idx="24">
                        <c:v>Janvier 2021</c:v>
                      </c:pt>
                      <c:pt idx="25">
                        <c:v>Février 2021</c:v>
                      </c:pt>
                      <c:pt idx="26">
                        <c:v>Mars 2021</c:v>
                      </c:pt>
                      <c:pt idx="27">
                        <c:v>Avril 2021</c:v>
                      </c:pt>
                      <c:pt idx="28">
                        <c:v>Mai 2021</c:v>
                      </c:pt>
                      <c:pt idx="29">
                        <c:v>Juin 2021</c:v>
                      </c:pt>
                      <c:pt idx="30">
                        <c:v>Juillet 2021</c:v>
                      </c:pt>
                      <c:pt idx="31">
                        <c:v>Aout 2021</c:v>
                      </c:pt>
                      <c:pt idx="32">
                        <c:v>sept-21</c:v>
                      </c:pt>
                      <c:pt idx="33">
                        <c:v>Octobre 2021</c:v>
                      </c:pt>
                      <c:pt idx="34">
                        <c:v>Novembre 2021</c:v>
                      </c:pt>
                      <c:pt idx="35">
                        <c:v>Décembre 2021</c:v>
                      </c:pt>
                      <c:pt idx="36">
                        <c:v>Janvier 2022</c:v>
                      </c:pt>
                      <c:pt idx="37">
                        <c:v>Février 2022</c:v>
                      </c:pt>
                      <c:pt idx="38">
                        <c:v>Mars 2022</c:v>
                      </c:pt>
                      <c:pt idx="39">
                        <c:v>Avril 2022</c:v>
                      </c:pt>
                      <c:pt idx="40">
                        <c:v>Mai 2022</c:v>
                      </c:pt>
                      <c:pt idx="41">
                        <c:v>Juin 2022</c:v>
                      </c:pt>
                      <c:pt idx="42">
                        <c:v>Juillet 2022</c:v>
                      </c:pt>
                      <c:pt idx="43">
                        <c:v>Août 2022</c:v>
                      </c:pt>
                      <c:pt idx="44">
                        <c:v>Septembre 2022</c:v>
                      </c:pt>
                      <c:pt idx="45">
                        <c:v>Octobre 2022</c:v>
                      </c:pt>
                      <c:pt idx="46">
                        <c:v>Novembre 2022</c:v>
                      </c:pt>
                      <c:pt idx="47">
                        <c:v>Décembre 2022</c:v>
                      </c:pt>
                      <c:pt idx="48">
                        <c:v>Janvier 2023</c:v>
                      </c:pt>
                      <c:pt idx="49">
                        <c:v>Février 2023</c:v>
                      </c:pt>
                      <c:pt idx="50">
                        <c:v>Mars 2023</c:v>
                      </c:pt>
                      <c:pt idx="51">
                        <c:v>Avril 2023</c:v>
                      </c:pt>
                      <c:pt idx="52">
                        <c:v>Mai 2023</c:v>
                      </c:pt>
                      <c:pt idx="53">
                        <c:v>Juin 2023</c:v>
                      </c:pt>
                      <c:pt idx="54">
                        <c:v>Juillet 2023</c:v>
                      </c:pt>
                      <c:pt idx="55">
                        <c:v>Août 2023</c:v>
                      </c:pt>
                      <c:pt idx="56">
                        <c:v>Septembre 2023</c:v>
                      </c:pt>
                      <c:pt idx="57">
                        <c:v>Octobre 2023</c:v>
                      </c:pt>
                      <c:pt idx="58">
                        <c:v>Novembre 2023</c:v>
                      </c:pt>
                      <c:pt idx="59">
                        <c:v>Décembre 2023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Feuil1!$A$3:$BI$3</c15:sqref>
                        </c15:fullRef>
                        <c15:formulaRef>
                          <c15:sqref>Feuil1!$B$3:$BI$3</c15:sqref>
                        </c15:formulaRef>
                      </c:ext>
                    </c:extLst>
                    <c:numCache>
                      <c:formatCode>##\ ###\ ##0</c:formatCode>
                      <c:ptCount val="60"/>
                      <c:pt idx="0">
                        <c:v>17872.894370451642</c:v>
                      </c:pt>
                      <c:pt idx="1">
                        <c:v>16808.235544964315</c:v>
                      </c:pt>
                      <c:pt idx="2">
                        <c:v>16947.393425258051</c:v>
                      </c:pt>
                      <c:pt idx="3">
                        <c:v>16858.28472523333</c:v>
                      </c:pt>
                      <c:pt idx="4">
                        <c:v>17305.383451838727</c:v>
                      </c:pt>
                      <c:pt idx="5">
                        <c:v>17333.345536566696</c:v>
                      </c:pt>
                      <c:pt idx="6">
                        <c:v>17427.786873419336</c:v>
                      </c:pt>
                      <c:pt idx="7">
                        <c:v>16419.917124806463</c:v>
                      </c:pt>
                      <c:pt idx="8">
                        <c:v>17044.096612966659</c:v>
                      </c:pt>
                      <c:pt idx="9">
                        <c:v>17392.875221096794</c:v>
                      </c:pt>
                      <c:pt idx="10">
                        <c:v>17292.497300066661</c:v>
                      </c:pt>
                      <c:pt idx="11">
                        <c:v>16988.199648870992</c:v>
                      </c:pt>
                      <c:pt idx="12">
                        <c:v>17646.048282612912</c:v>
                      </c:pt>
                      <c:pt idx="13">
                        <c:v>18164.292841448267</c:v>
                      </c:pt>
                      <c:pt idx="14">
                        <c:v>22319.699845096809</c:v>
                      </c:pt>
                      <c:pt idx="15">
                        <c:v>22045.734967466651</c:v>
                      </c:pt>
                      <c:pt idx="16">
                        <c:v>19872.626530096888</c:v>
                      </c:pt>
                      <c:pt idx="17">
                        <c:v>17781.195584099976</c:v>
                      </c:pt>
                      <c:pt idx="18">
                        <c:v>17755.621534483911</c:v>
                      </c:pt>
                      <c:pt idx="19">
                        <c:v>17974.981588387156</c:v>
                      </c:pt>
                      <c:pt idx="20">
                        <c:v>18537.309518533373</c:v>
                      </c:pt>
                      <c:pt idx="21">
                        <c:v>18984.116799096792</c:v>
                      </c:pt>
                      <c:pt idx="22">
                        <c:v>20034.072890733321</c:v>
                      </c:pt>
                      <c:pt idx="23">
                        <c:v>18703.70695</c:v>
                      </c:pt>
                      <c:pt idx="24">
                        <c:v>19544.438685000052</c:v>
                      </c:pt>
                      <c:pt idx="25">
                        <c:v>17974.592198107195</c:v>
                      </c:pt>
                      <c:pt idx="26">
                        <c:v>18334.76968319363</c:v>
                      </c:pt>
                      <c:pt idx="27">
                        <c:v>18233.430949766629</c:v>
                      </c:pt>
                      <c:pt idx="28">
                        <c:v>17251.781188741897</c:v>
                      </c:pt>
                      <c:pt idx="29">
                        <c:v>16936.031891766685</c:v>
                      </c:pt>
                      <c:pt idx="30">
                        <c:v>17437.497773419287</c:v>
                      </c:pt>
                      <c:pt idx="31">
                        <c:v>16464.779501419394</c:v>
                      </c:pt>
                      <c:pt idx="32">
                        <c:v>16882.106239833418</c:v>
                      </c:pt>
                      <c:pt idx="33">
                        <c:v>16775.839993903199</c:v>
                      </c:pt>
                      <c:pt idx="34">
                        <c:v>17043</c:v>
                      </c:pt>
                      <c:pt idx="35">
                        <c:v>17459</c:v>
                      </c:pt>
                      <c:pt idx="36">
                        <c:v>18015</c:v>
                      </c:pt>
                      <c:pt idx="37">
                        <c:v>17816</c:v>
                      </c:pt>
                      <c:pt idx="38">
                        <c:v>18207</c:v>
                      </c:pt>
                      <c:pt idx="39">
                        <c:v>17737</c:v>
                      </c:pt>
                      <c:pt idx="40">
                        <c:v>16548</c:v>
                      </c:pt>
                      <c:pt idx="41" formatCode="#,##0">
                        <c:v>16821</c:v>
                      </c:pt>
                      <c:pt idx="42" formatCode="#,##0">
                        <c:v>16141</c:v>
                      </c:pt>
                      <c:pt idx="43" formatCode="#,##0">
                        <c:v>16322</c:v>
                      </c:pt>
                      <c:pt idx="44" formatCode="#,##0">
                        <c:v>16686</c:v>
                      </c:pt>
                      <c:pt idx="45" formatCode="#,##0">
                        <c:v>16902</c:v>
                      </c:pt>
                      <c:pt idx="46" formatCode="#,##0">
                        <c:v>16857</c:v>
                      </c:pt>
                      <c:pt idx="47" formatCode="#,##0">
                        <c:v>16806</c:v>
                      </c:pt>
                      <c:pt idx="48" formatCode="#,##0">
                        <c:v>16713</c:v>
                      </c:pt>
                      <c:pt idx="49" formatCode="#,##0">
                        <c:v>17317</c:v>
                      </c:pt>
                      <c:pt idx="50" formatCode="#,##0">
                        <c:v>17234</c:v>
                      </c:pt>
                      <c:pt idx="51" formatCode="#,##0">
                        <c:v>16287</c:v>
                      </c:pt>
                      <c:pt idx="52" formatCode="#,##0">
                        <c:v>16051</c:v>
                      </c:pt>
                      <c:pt idx="53" formatCode="#,##0">
                        <c:v>16573</c:v>
                      </c:pt>
                      <c:pt idx="54" formatCode="#,##0">
                        <c:v>17178</c:v>
                      </c:pt>
                      <c:pt idx="55" formatCode="#,##0">
                        <c:v>16378</c:v>
                      </c:pt>
                      <c:pt idx="56" formatCode="#,##0">
                        <c:v>16303</c:v>
                      </c:pt>
                      <c:pt idx="57" formatCode="#,##0">
                        <c:v>17317</c:v>
                      </c:pt>
                      <c:pt idx="58" formatCode="#,##0">
                        <c:v>0</c:v>
                      </c:pt>
                      <c:pt idx="59" formatCode="#,##0">
                        <c:v>16169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916-452A-A613-FE8935ED02B9}"/>
                  </c:ext>
                </c:extLst>
              </c15:ser>
            </c15:filteredLineSeries>
          </c:ext>
        </c:extLst>
      </c:lineChart>
      <c:catAx>
        <c:axId val="57991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9909007"/>
        <c:crosses val="autoZero"/>
        <c:auto val="1"/>
        <c:lblAlgn val="ctr"/>
        <c:lblOffset val="100"/>
        <c:noMultiLvlLbl val="0"/>
      </c:catAx>
      <c:valAx>
        <c:axId val="5799090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991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19CE2-1764-4CCA-852A-7D6A7FD18394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1200D-CB26-406E-A73C-410A2854ED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4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5A0ACF3-E176-4A92-B17F-E0EDB5BCB5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582330"/>
            <a:ext cx="12192000" cy="5681781"/>
          </a:xfrm>
          <a:custGeom>
            <a:avLst/>
            <a:gdLst>
              <a:gd name="connsiteX0" fmla="*/ 0 w 12192000"/>
              <a:gd name="connsiteY0" fmla="*/ 0 h 5681781"/>
              <a:gd name="connsiteX1" fmla="*/ 5325126 w 12192000"/>
              <a:gd name="connsiteY1" fmla="*/ 0 h 5681781"/>
              <a:gd name="connsiteX2" fmla="*/ 6100027 w 12192000"/>
              <a:gd name="connsiteY2" fmla="*/ 826706 h 5681781"/>
              <a:gd name="connsiteX3" fmla="*/ 6874929 w 12192000"/>
              <a:gd name="connsiteY3" fmla="*/ 0 h 5681781"/>
              <a:gd name="connsiteX4" fmla="*/ 12192000 w 12192000"/>
              <a:gd name="connsiteY4" fmla="*/ 0 h 5681781"/>
              <a:gd name="connsiteX5" fmla="*/ 12192000 w 12192000"/>
              <a:gd name="connsiteY5" fmla="*/ 5681781 h 5681781"/>
              <a:gd name="connsiteX6" fmla="*/ 6892848 w 12192000"/>
              <a:gd name="connsiteY6" fmla="*/ 5681781 h 5681781"/>
              <a:gd name="connsiteX7" fmla="*/ 6117947 w 12192000"/>
              <a:gd name="connsiteY7" fmla="*/ 4855075 h 5681781"/>
              <a:gd name="connsiteX8" fmla="*/ 5343045 w 12192000"/>
              <a:gd name="connsiteY8" fmla="*/ 5681781 h 5681781"/>
              <a:gd name="connsiteX9" fmla="*/ 0 w 12192000"/>
              <a:gd name="connsiteY9" fmla="*/ 5681781 h 568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681781">
                <a:moveTo>
                  <a:pt x="0" y="0"/>
                </a:moveTo>
                <a:lnTo>
                  <a:pt x="5325126" y="0"/>
                </a:lnTo>
                <a:lnTo>
                  <a:pt x="6100027" y="826706"/>
                </a:lnTo>
                <a:lnTo>
                  <a:pt x="6874929" y="0"/>
                </a:lnTo>
                <a:lnTo>
                  <a:pt x="12192000" y="0"/>
                </a:lnTo>
                <a:lnTo>
                  <a:pt x="12192000" y="5681781"/>
                </a:lnTo>
                <a:lnTo>
                  <a:pt x="6892848" y="5681781"/>
                </a:lnTo>
                <a:lnTo>
                  <a:pt x="6117947" y="4855075"/>
                </a:lnTo>
                <a:lnTo>
                  <a:pt x="5343045" y="5681781"/>
                </a:lnTo>
                <a:lnTo>
                  <a:pt x="0" y="5681781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C7DBD76-E6F9-4749-8629-D480336CAA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2329"/>
            <a:ext cx="12192000" cy="5681781"/>
          </a:xfrm>
          <a:custGeom>
            <a:avLst/>
            <a:gdLst>
              <a:gd name="connsiteX0" fmla="*/ 0 w 12192000"/>
              <a:gd name="connsiteY0" fmla="*/ 0 h 5681781"/>
              <a:gd name="connsiteX1" fmla="*/ 5325127 w 12192000"/>
              <a:gd name="connsiteY1" fmla="*/ 0 h 5681781"/>
              <a:gd name="connsiteX2" fmla="*/ 6100027 w 12192000"/>
              <a:gd name="connsiteY2" fmla="*/ 826706 h 5681781"/>
              <a:gd name="connsiteX3" fmla="*/ 6874929 w 12192000"/>
              <a:gd name="connsiteY3" fmla="*/ 0 h 5681781"/>
              <a:gd name="connsiteX4" fmla="*/ 12192000 w 12192000"/>
              <a:gd name="connsiteY4" fmla="*/ 0 h 5681781"/>
              <a:gd name="connsiteX5" fmla="*/ 12192000 w 12192000"/>
              <a:gd name="connsiteY5" fmla="*/ 5681781 h 5681781"/>
              <a:gd name="connsiteX6" fmla="*/ 6892848 w 12192000"/>
              <a:gd name="connsiteY6" fmla="*/ 5681781 h 5681781"/>
              <a:gd name="connsiteX7" fmla="*/ 6117948 w 12192000"/>
              <a:gd name="connsiteY7" fmla="*/ 4855075 h 5681781"/>
              <a:gd name="connsiteX8" fmla="*/ 5343045 w 12192000"/>
              <a:gd name="connsiteY8" fmla="*/ 5681781 h 5681781"/>
              <a:gd name="connsiteX9" fmla="*/ 0 w 12192000"/>
              <a:gd name="connsiteY9" fmla="*/ 5681781 h 568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681781">
                <a:moveTo>
                  <a:pt x="0" y="0"/>
                </a:moveTo>
                <a:lnTo>
                  <a:pt x="5325127" y="0"/>
                </a:lnTo>
                <a:lnTo>
                  <a:pt x="6100027" y="826706"/>
                </a:lnTo>
                <a:lnTo>
                  <a:pt x="6874929" y="0"/>
                </a:lnTo>
                <a:lnTo>
                  <a:pt x="12192000" y="0"/>
                </a:lnTo>
                <a:lnTo>
                  <a:pt x="12192000" y="5681781"/>
                </a:lnTo>
                <a:lnTo>
                  <a:pt x="6892848" y="5681781"/>
                </a:lnTo>
                <a:lnTo>
                  <a:pt x="6117948" y="4855075"/>
                </a:lnTo>
                <a:lnTo>
                  <a:pt x="5343045" y="5681781"/>
                </a:lnTo>
                <a:lnTo>
                  <a:pt x="0" y="5681781"/>
                </a:lnTo>
                <a:close/>
              </a:path>
            </a:pathLst>
          </a:custGeom>
          <a:gradFill flip="none" rotWithShape="1">
            <a:gsLst>
              <a:gs pos="28000">
                <a:schemeClr val="accent1">
                  <a:alpha val="80000"/>
                </a:schemeClr>
              </a:gs>
              <a:gs pos="87000">
                <a:schemeClr val="accent3">
                  <a:alpha val="85000"/>
                </a:schemeClr>
              </a:gs>
            </a:gsLst>
            <a:lin ang="2700000" scaled="1"/>
            <a:tileRect/>
          </a:gradFill>
        </p:spPr>
        <p:txBody>
          <a:bodyPr vert="horz" wrap="square" lIns="91440" tIns="45720" rIns="91440" bIns="45720" rtlCol="0">
            <a:noAutofit/>
          </a:bodyPr>
          <a:lstStyle>
            <a:lvl1pPr>
              <a:buNone/>
              <a:defRPr lang="fr-FR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>
              <a:buNone/>
            </a:pPr>
            <a:r>
              <a:rPr lang="fr-FR" dirty="0"/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F0A609-96B6-4455-975E-14465CDCA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4149" y="5822286"/>
            <a:ext cx="506171" cy="506171"/>
          </a:xfrm>
          <a:prstGeom prst="rect">
            <a:avLst/>
          </a:prstGeom>
        </p:spPr>
      </p:pic>
      <p:sp>
        <p:nvSpPr>
          <p:cNvPr id="15" name="Titre 14">
            <a:extLst>
              <a:ext uri="{FF2B5EF4-FFF2-40B4-BE49-F238E27FC236}">
                <a16:creationId xmlns:a16="http://schemas.microsoft.com/office/drawing/2014/main" id="{EEDC0514-C410-4379-AAFF-51810594B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53999"/>
            <a:ext cx="10515600" cy="995915"/>
          </a:xfrm>
        </p:spPr>
        <p:txBody>
          <a:bodyPr>
            <a:noAutofit/>
          </a:bodyPr>
          <a:lstStyle>
            <a:lvl1pPr algn="ctr"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PRINCIPAL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7C8E50-38DB-4189-983A-2017E09811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476875"/>
            <a:ext cx="10515600" cy="506172"/>
          </a:xfrm>
        </p:spPr>
        <p:txBody>
          <a:bodyPr>
            <a:noAutofit/>
          </a:bodyPr>
          <a:lstStyle>
            <a:lvl1pPr algn="ctr">
              <a:buNone/>
              <a:defRPr lang="fr-FR" sz="2400" kern="1200" dirty="0" smtClean="0">
                <a:solidFill>
                  <a:schemeClr val="bg1"/>
                </a:solidFill>
                <a:effectLst>
                  <a:outerShdw blurRad="88900" sx="102000" sy="102000" algn="ctr" rotWithShape="0">
                    <a:prstClr val="black">
                      <a:alpha val="11000"/>
                    </a:prstClr>
                  </a:outerShdw>
                </a:effectLst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Ici, se trouve un sous-titre expliquant le mot clé ci-dessus</a:t>
            </a:r>
          </a:p>
        </p:txBody>
      </p:sp>
    </p:spTree>
    <p:extLst>
      <p:ext uri="{BB962C8B-B14F-4D97-AF65-F5344CB8AC3E}">
        <p14:creationId xmlns:p14="http://schemas.microsoft.com/office/powerpoint/2010/main" val="2239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+ Chiffr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9788" y="1933747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2624452"/>
            <a:ext cx="3475889" cy="3125594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CEE8E1F0-E746-4BFE-A289-4D5DC3B83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9720" y="2624452"/>
            <a:ext cx="4637225" cy="1790529"/>
          </a:xfrm>
        </p:spPr>
        <p:txBody>
          <a:bodyPr anchor="ctr">
            <a:noAutofit/>
          </a:bodyPr>
          <a:lstStyle>
            <a:lvl1pPr algn="ctr">
              <a:buNone/>
              <a:defRPr sz="15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37M</a:t>
            </a:r>
          </a:p>
        </p:txBody>
      </p:sp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14C78396-8C84-42F4-83D3-0F145D1EB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414981"/>
            <a:ext cx="4630945" cy="39514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Visiteurs Uniques / mois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3133986E-0DC6-4B52-B26F-00C03955B5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6421745" y="3690449"/>
            <a:ext cx="496800" cy="496800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accent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4.79167E-6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1" grpId="0" build="p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4.79167E-6 4.44444E-6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Texte + Chiffr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059C17BA-9AAA-4F9F-8771-F428C2198A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2750" y="2494266"/>
            <a:ext cx="4637225" cy="2019860"/>
          </a:xfrm>
        </p:spPr>
        <p:txBody>
          <a:bodyPr lIns="0" tIns="0" rIns="0" bIns="0">
            <a:noAutofit/>
          </a:bodyPr>
          <a:lstStyle>
            <a:lvl1pPr>
              <a:buNone/>
              <a:defRPr kumimoji="0" lang="fr-FR" sz="150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37M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9788" y="1933747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2624452"/>
            <a:ext cx="3475889" cy="3125594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14C78396-8C84-42F4-83D3-0F145D1EB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636" y="4445975"/>
            <a:ext cx="4630945" cy="39514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Visiteurs Uniques / mois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3133986E-0DC6-4B52-B26F-00C03955B5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6421745" y="3690449"/>
            <a:ext cx="496800" cy="496800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accent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3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4.79167E-6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3.7037E-7 L -4.16667E-7 3.7037E-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3.7037E-7 L -4.16667E-7 3.7037E-7 " pathEditMode="relative" rAng="0" ptsTypes="AA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1" grpId="0" build="p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4.79167E-6 4.44444E-6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exte + Chiffr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9788" y="1933747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2624452"/>
            <a:ext cx="3475889" cy="3125594"/>
          </a:xfrm>
        </p:spPr>
        <p:txBody>
          <a:bodyPr>
            <a:noAutofit/>
          </a:bodyPr>
          <a:lstStyle>
            <a:lvl1pPr marL="0" indent="0" algn="just"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 Point 1</a:t>
            </a:r>
          </a:p>
          <a:p>
            <a:pPr lvl="0"/>
            <a:r>
              <a:rPr lang="fr-FR" dirty="0"/>
              <a:t> Point 2</a:t>
            </a:r>
          </a:p>
          <a:p>
            <a:pPr lvl="0"/>
            <a:r>
              <a:rPr lang="fr-FR" dirty="0"/>
              <a:t> Point 3</a:t>
            </a:r>
          </a:p>
          <a:p>
            <a:pPr lvl="0"/>
            <a:r>
              <a:rPr lang="fr-FR" dirty="0"/>
              <a:t> Point 4</a:t>
            </a:r>
          </a:p>
          <a:p>
            <a:pPr lvl="0"/>
            <a:r>
              <a:rPr lang="fr-FR" dirty="0"/>
              <a:t> Point 5</a:t>
            </a:r>
          </a:p>
          <a:p>
            <a:pPr lvl="0"/>
            <a:r>
              <a:rPr lang="fr-FR" dirty="0"/>
              <a:t> Point 6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CEE8E1F0-E746-4BFE-A289-4D5DC3B83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9720" y="2624452"/>
            <a:ext cx="4637225" cy="1790529"/>
          </a:xfrm>
        </p:spPr>
        <p:txBody>
          <a:bodyPr anchor="ctr">
            <a:noAutofit/>
          </a:bodyPr>
          <a:lstStyle>
            <a:lvl1pPr algn="ctr">
              <a:buNone/>
              <a:defRPr sz="15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37M</a:t>
            </a:r>
          </a:p>
        </p:txBody>
      </p:sp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14C78396-8C84-42F4-83D3-0F145D1EB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414981"/>
            <a:ext cx="4630945" cy="39514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Visiteurs Uniques / mois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3133986E-0DC6-4B52-B26F-00C03955B5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6421745" y="3690449"/>
            <a:ext cx="496800" cy="496800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accent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0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4.79167E-6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1" grpId="0" build="p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4.79167E-6 4.44444E-6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Texte + Chiffr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18874C5C-74CD-46C6-803A-C2774E7763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2750" y="2494266"/>
            <a:ext cx="4637225" cy="2019860"/>
          </a:xfrm>
        </p:spPr>
        <p:txBody>
          <a:bodyPr lIns="0" tIns="0" rIns="0" bIns="0">
            <a:noAutofit/>
          </a:bodyPr>
          <a:lstStyle>
            <a:lvl1pPr>
              <a:buNone/>
              <a:defRPr kumimoji="0" lang="fr-FR" sz="150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37M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9788" y="1933747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2624452"/>
            <a:ext cx="3475889" cy="3125594"/>
          </a:xfrm>
        </p:spPr>
        <p:txBody>
          <a:bodyPr>
            <a:noAutofit/>
          </a:bodyPr>
          <a:lstStyle>
            <a:lvl1pPr marL="0" indent="0" algn="just"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 Point 1</a:t>
            </a:r>
          </a:p>
          <a:p>
            <a:pPr lvl="0"/>
            <a:r>
              <a:rPr lang="fr-FR" dirty="0"/>
              <a:t> Point 2</a:t>
            </a:r>
          </a:p>
          <a:p>
            <a:pPr lvl="0"/>
            <a:r>
              <a:rPr lang="fr-FR" dirty="0"/>
              <a:t> Point 3</a:t>
            </a:r>
          </a:p>
          <a:p>
            <a:pPr lvl="0"/>
            <a:r>
              <a:rPr lang="fr-FR" dirty="0"/>
              <a:t> Point 4</a:t>
            </a:r>
          </a:p>
          <a:p>
            <a:pPr lvl="0"/>
            <a:r>
              <a:rPr lang="fr-FR" dirty="0"/>
              <a:t> Point 5</a:t>
            </a:r>
          </a:p>
          <a:p>
            <a:pPr lvl="0"/>
            <a:r>
              <a:rPr lang="fr-FR" dirty="0"/>
              <a:t> Point 6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14C78396-8C84-42F4-83D3-0F145D1EB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414981"/>
            <a:ext cx="4630945" cy="39514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Visiteurs Uniques / mois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3133986E-0DC6-4B52-B26F-00C03955B5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6421745" y="3690449"/>
            <a:ext cx="496800" cy="496800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accent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2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4.79167E-6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3.7037E-7 L -4.16667E-7 3.7037E-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3.7037E-7 L -4.16667E-7 3.7037E-7 " pathEditMode="relative" rAng="0" ptsTypes="AA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1" grpId="0" build="p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4.79167E-6 4.44444E-6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exte + Chiffr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CEE8E1F0-E746-4BFE-A289-4D5DC3B83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9720" y="2624452"/>
            <a:ext cx="4637225" cy="1790529"/>
          </a:xfrm>
        </p:spPr>
        <p:txBody>
          <a:bodyPr anchor="ctr">
            <a:noAutofit/>
          </a:bodyPr>
          <a:lstStyle>
            <a:lvl1pPr algn="ctr">
              <a:buNone/>
              <a:defRPr sz="15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37M</a:t>
            </a:r>
          </a:p>
        </p:txBody>
      </p:sp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14C78396-8C84-42F4-83D3-0F145D1EB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414981"/>
            <a:ext cx="4630945" cy="39514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Visiteurs Uniques / mois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3133986E-0DC6-4B52-B26F-00C03955B5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6421745" y="3690449"/>
            <a:ext cx="496800" cy="496800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accent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2DF95B1A-345F-4317-9E00-4D945F5600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78" y="0"/>
            <a:ext cx="5921829" cy="6858000"/>
          </a:xfrm>
          <a:custGeom>
            <a:avLst/>
            <a:gdLst>
              <a:gd name="connsiteX0" fmla="*/ 0 w 3484015"/>
              <a:gd name="connsiteY0" fmla="*/ 0 h 3816350"/>
              <a:gd name="connsiteX1" fmla="*/ 1217520 w 3484015"/>
              <a:gd name="connsiteY1" fmla="*/ 0 h 3816350"/>
              <a:gd name="connsiteX2" fmla="*/ 1742006 w 3484015"/>
              <a:gd name="connsiteY2" fmla="*/ 559551 h 3816350"/>
              <a:gd name="connsiteX3" fmla="*/ 2266493 w 3484015"/>
              <a:gd name="connsiteY3" fmla="*/ 0 h 3816350"/>
              <a:gd name="connsiteX4" fmla="*/ 3484015 w 3484015"/>
              <a:gd name="connsiteY4" fmla="*/ 0 h 3816350"/>
              <a:gd name="connsiteX5" fmla="*/ 3484015 w 3484015"/>
              <a:gd name="connsiteY5" fmla="*/ 3816350 h 3816350"/>
              <a:gd name="connsiteX6" fmla="*/ 0 w 3484015"/>
              <a:gd name="connsiteY6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15" h="3816350">
                <a:moveTo>
                  <a:pt x="0" y="0"/>
                </a:moveTo>
                <a:lnTo>
                  <a:pt x="1217520" y="0"/>
                </a:lnTo>
                <a:lnTo>
                  <a:pt x="1742006" y="559551"/>
                </a:lnTo>
                <a:lnTo>
                  <a:pt x="2266493" y="0"/>
                </a:lnTo>
                <a:lnTo>
                  <a:pt x="3484015" y="0"/>
                </a:lnTo>
                <a:lnTo>
                  <a:pt x="3484015" y="3816350"/>
                </a:lnTo>
                <a:lnTo>
                  <a:pt x="0" y="381635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688D4F0F-0A3D-49FE-9274-FD4AA0746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8295" y="412753"/>
            <a:ext cx="5432316" cy="533486"/>
          </a:xfrm>
        </p:spPr>
        <p:txBody>
          <a:bodyPr lIns="72000" tIns="36000" rIns="72000" bIns="36000">
            <a:noAutofit/>
          </a:bodyPr>
          <a:lstStyle>
            <a:lvl1pPr algn="l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15" name="Espace réservé du texte 26">
            <a:extLst>
              <a:ext uri="{FF2B5EF4-FFF2-40B4-BE49-F238E27FC236}">
                <a16:creationId xmlns:a16="http://schemas.microsoft.com/office/drawing/2014/main" id="{7932B402-4591-49F3-9B68-5EE587EC5E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8295" y="1025266"/>
            <a:ext cx="5432316" cy="365125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</p:spTree>
    <p:extLst>
      <p:ext uri="{BB962C8B-B14F-4D97-AF65-F5344CB8AC3E}">
        <p14:creationId xmlns:p14="http://schemas.microsoft.com/office/powerpoint/2010/main" val="41294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4.79167E-6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1" grpId="0" build="p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4.79167E-6 4.44444E-6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exte + Chiffr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8295" y="412753"/>
            <a:ext cx="5432316" cy="533486"/>
          </a:xfrm>
        </p:spPr>
        <p:txBody>
          <a:bodyPr lIns="72000" tIns="36000" rIns="72000" bIns="36000">
            <a:noAutofit/>
          </a:bodyPr>
          <a:lstStyle>
            <a:lvl1pPr algn="l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8295" y="1025266"/>
            <a:ext cx="5432316" cy="365125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2DF95B1A-345F-4317-9E00-4D945F5600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78" y="0"/>
            <a:ext cx="5921829" cy="6858000"/>
          </a:xfrm>
          <a:custGeom>
            <a:avLst/>
            <a:gdLst>
              <a:gd name="connsiteX0" fmla="*/ 0 w 3484015"/>
              <a:gd name="connsiteY0" fmla="*/ 0 h 3816350"/>
              <a:gd name="connsiteX1" fmla="*/ 1217520 w 3484015"/>
              <a:gd name="connsiteY1" fmla="*/ 0 h 3816350"/>
              <a:gd name="connsiteX2" fmla="*/ 1742006 w 3484015"/>
              <a:gd name="connsiteY2" fmla="*/ 559551 h 3816350"/>
              <a:gd name="connsiteX3" fmla="*/ 2266493 w 3484015"/>
              <a:gd name="connsiteY3" fmla="*/ 0 h 3816350"/>
              <a:gd name="connsiteX4" fmla="*/ 3484015 w 3484015"/>
              <a:gd name="connsiteY4" fmla="*/ 0 h 3816350"/>
              <a:gd name="connsiteX5" fmla="*/ 3484015 w 3484015"/>
              <a:gd name="connsiteY5" fmla="*/ 3816350 h 3816350"/>
              <a:gd name="connsiteX6" fmla="*/ 0 w 3484015"/>
              <a:gd name="connsiteY6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15" h="3816350">
                <a:moveTo>
                  <a:pt x="0" y="0"/>
                </a:moveTo>
                <a:lnTo>
                  <a:pt x="1217520" y="0"/>
                </a:lnTo>
                <a:lnTo>
                  <a:pt x="1742006" y="559551"/>
                </a:lnTo>
                <a:lnTo>
                  <a:pt x="2266493" y="0"/>
                </a:lnTo>
                <a:lnTo>
                  <a:pt x="3484015" y="0"/>
                </a:lnTo>
                <a:lnTo>
                  <a:pt x="3484015" y="3816350"/>
                </a:lnTo>
                <a:lnTo>
                  <a:pt x="0" y="381635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17" name="Espace réservé du texte 26">
            <a:extLst>
              <a:ext uri="{FF2B5EF4-FFF2-40B4-BE49-F238E27FC236}">
                <a16:creationId xmlns:a16="http://schemas.microsoft.com/office/drawing/2014/main" id="{23FA40BF-82B7-4FE7-9CF7-DB0BCD1A49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8295" y="1711710"/>
            <a:ext cx="5432316" cy="4302836"/>
          </a:xfrm>
        </p:spPr>
        <p:txBody>
          <a:bodyPr>
            <a:noAutofit/>
          </a:bodyPr>
          <a:lstStyle>
            <a:lvl1pPr marL="0" indent="0" algn="just">
              <a:buFont typeface="Wingdings" panose="05000000000000000000" pitchFamily="2" charset="2"/>
              <a:buNone/>
              <a:defRPr sz="16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83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Texte + Chiffr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2DF95B1A-345F-4317-9E00-4D945F5600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78" y="0"/>
            <a:ext cx="5921829" cy="6858000"/>
          </a:xfrm>
          <a:custGeom>
            <a:avLst/>
            <a:gdLst>
              <a:gd name="connsiteX0" fmla="*/ 0 w 3484015"/>
              <a:gd name="connsiteY0" fmla="*/ 0 h 3816350"/>
              <a:gd name="connsiteX1" fmla="*/ 1217520 w 3484015"/>
              <a:gd name="connsiteY1" fmla="*/ 0 h 3816350"/>
              <a:gd name="connsiteX2" fmla="*/ 1742006 w 3484015"/>
              <a:gd name="connsiteY2" fmla="*/ 559551 h 3816350"/>
              <a:gd name="connsiteX3" fmla="*/ 2266493 w 3484015"/>
              <a:gd name="connsiteY3" fmla="*/ 0 h 3816350"/>
              <a:gd name="connsiteX4" fmla="*/ 3484015 w 3484015"/>
              <a:gd name="connsiteY4" fmla="*/ 0 h 3816350"/>
              <a:gd name="connsiteX5" fmla="*/ 3484015 w 3484015"/>
              <a:gd name="connsiteY5" fmla="*/ 3816350 h 3816350"/>
              <a:gd name="connsiteX6" fmla="*/ 0 w 3484015"/>
              <a:gd name="connsiteY6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15" h="3816350">
                <a:moveTo>
                  <a:pt x="0" y="0"/>
                </a:moveTo>
                <a:lnTo>
                  <a:pt x="1217520" y="0"/>
                </a:lnTo>
                <a:lnTo>
                  <a:pt x="1742006" y="559551"/>
                </a:lnTo>
                <a:lnTo>
                  <a:pt x="2266493" y="0"/>
                </a:lnTo>
                <a:lnTo>
                  <a:pt x="3484015" y="0"/>
                </a:lnTo>
                <a:lnTo>
                  <a:pt x="3484015" y="3816350"/>
                </a:lnTo>
                <a:lnTo>
                  <a:pt x="0" y="381635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A72B03D-C4E1-4A6C-964A-4CFF3F63FC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8294" y="2074462"/>
            <a:ext cx="5253741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07E18426-32D5-4C24-8A88-CDDA3B9AE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6262569" y="2070276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9" name="Espace réservé du texte 26">
            <a:extLst>
              <a:ext uri="{FF2B5EF4-FFF2-40B4-BE49-F238E27FC236}">
                <a16:creationId xmlns:a16="http://schemas.microsoft.com/office/drawing/2014/main" id="{3FD8045C-32B0-462A-B9D7-CAB19F3DDF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2569" y="2893136"/>
            <a:ext cx="5253740" cy="399200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A500940F-F6B0-4817-8CF0-36664E45AD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94" y="3433859"/>
            <a:ext cx="5253741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81DCFE5C-083D-4189-973A-49FDA4BFD5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6262569" y="3429673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2" name="Espace réservé du texte 26">
            <a:extLst>
              <a:ext uri="{FF2B5EF4-FFF2-40B4-BE49-F238E27FC236}">
                <a16:creationId xmlns:a16="http://schemas.microsoft.com/office/drawing/2014/main" id="{DE896B69-CEA7-46B0-810B-327CA040D1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62569" y="4252533"/>
            <a:ext cx="5253740" cy="399200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22CFB671-111C-4CFC-85D4-B04C37DAE1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8294" y="4796672"/>
            <a:ext cx="5253741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8AE9B9C5-8763-4058-ABB6-3E0A5C8931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0800000">
            <a:off x="6262569" y="4792486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40E995C0-D513-44FA-9B9C-C7F2B59C5A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62569" y="5615346"/>
            <a:ext cx="5253740" cy="399200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BD9124A6-2608-4FF1-BDA2-87CBC19DA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8295" y="412753"/>
            <a:ext cx="5432316" cy="533486"/>
          </a:xfrm>
        </p:spPr>
        <p:txBody>
          <a:bodyPr lIns="72000" tIns="36000" rIns="72000" bIns="36000">
            <a:noAutofit/>
          </a:bodyPr>
          <a:lstStyle>
            <a:lvl1pPr algn="l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7222A10C-6F64-4C7E-B258-CD62DB5F0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8295" y="1025266"/>
            <a:ext cx="5432316" cy="365125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</p:spTree>
    <p:extLst>
      <p:ext uri="{BB962C8B-B14F-4D97-AF65-F5344CB8AC3E}">
        <p14:creationId xmlns:p14="http://schemas.microsoft.com/office/powerpoint/2010/main" val="35150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-1.11111E-6 L 2.70833E-6 -1.1111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1.48148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7.40741E-7 L 2.70833E-6 7.40741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3.7037E-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-3.7037E-7 L 2.70833E-6 -3.7037E-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-1.11111E-6 L 2.70833E-6 -1.11111E-6 " pathEditMode="relative" rAng="0" ptsTypes="AA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1.11111E-6 " pathEditMode="relative" rAng="0" ptsTypes="AA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7.40741E-7 L 2.70833E-6 7.40741E-7 " pathEditMode="relative" rAng="0" ptsTypes="AA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1.48148E-6 " pathEditMode="relative" rAng="0" ptsTypes="AA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-3.7037E-7 L 2.70833E-6 -3.7037E-7 " pathEditMode="relative" rAng="0" ptsTypes="AA">
                      <p:cBhvr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3.7037E-7 " pathEditMode="relative" rAng="0" ptsTypes="AA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Texte + Chiffr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2DF95B1A-345F-4317-9E00-4D945F5600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78" y="0"/>
            <a:ext cx="5921829" cy="6858000"/>
          </a:xfrm>
          <a:custGeom>
            <a:avLst/>
            <a:gdLst>
              <a:gd name="connsiteX0" fmla="*/ 0 w 3484015"/>
              <a:gd name="connsiteY0" fmla="*/ 0 h 3816350"/>
              <a:gd name="connsiteX1" fmla="*/ 1217520 w 3484015"/>
              <a:gd name="connsiteY1" fmla="*/ 0 h 3816350"/>
              <a:gd name="connsiteX2" fmla="*/ 1742006 w 3484015"/>
              <a:gd name="connsiteY2" fmla="*/ 559551 h 3816350"/>
              <a:gd name="connsiteX3" fmla="*/ 2266493 w 3484015"/>
              <a:gd name="connsiteY3" fmla="*/ 0 h 3816350"/>
              <a:gd name="connsiteX4" fmla="*/ 3484015 w 3484015"/>
              <a:gd name="connsiteY4" fmla="*/ 0 h 3816350"/>
              <a:gd name="connsiteX5" fmla="*/ 3484015 w 3484015"/>
              <a:gd name="connsiteY5" fmla="*/ 3816350 h 3816350"/>
              <a:gd name="connsiteX6" fmla="*/ 0 w 3484015"/>
              <a:gd name="connsiteY6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15" h="3816350">
                <a:moveTo>
                  <a:pt x="0" y="0"/>
                </a:moveTo>
                <a:lnTo>
                  <a:pt x="1217520" y="0"/>
                </a:lnTo>
                <a:lnTo>
                  <a:pt x="1742006" y="559551"/>
                </a:lnTo>
                <a:lnTo>
                  <a:pt x="2266493" y="0"/>
                </a:lnTo>
                <a:lnTo>
                  <a:pt x="3484015" y="0"/>
                </a:lnTo>
                <a:lnTo>
                  <a:pt x="3484015" y="3816350"/>
                </a:lnTo>
                <a:lnTo>
                  <a:pt x="0" y="381635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A72B03D-C4E1-4A6C-964A-4CFF3F63FC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8294" y="1845864"/>
            <a:ext cx="5253741" cy="717336"/>
          </a:xfrm>
        </p:spPr>
        <p:txBody>
          <a:bodyPr lIns="0" tIns="0" rIns="0" bIns="0">
            <a:normAutofit/>
          </a:bodyPr>
          <a:lstStyle>
            <a:lvl1pPr>
              <a:buNone/>
              <a:defRPr kumimoji="0" lang="fr-FR" sz="48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07E18426-32D5-4C24-8A88-CDDA3B9AE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6262569" y="1841678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9" name="Espace réservé du texte 26">
            <a:extLst>
              <a:ext uri="{FF2B5EF4-FFF2-40B4-BE49-F238E27FC236}">
                <a16:creationId xmlns:a16="http://schemas.microsoft.com/office/drawing/2014/main" id="{3FD8045C-32B0-462A-B9D7-CAB19F3DDF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2568" y="2501248"/>
            <a:ext cx="5253741" cy="399200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55301F22-8BB9-4924-A262-6EE2B6F611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95" y="2935032"/>
            <a:ext cx="5248014" cy="717336"/>
          </a:xfrm>
        </p:spPr>
        <p:txBody>
          <a:bodyPr lIns="0" tIns="0" rIns="0" bIns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4800" b="0" i="0" u="none" strike="noStrike" kern="1200" cap="none" spc="0" normalizeH="0" baseline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5FFD92AE-EF5F-4905-A400-5DCB5CA410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6262569" y="2930846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10541939-EBFF-4DD4-8676-98571E83E0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62569" y="3590416"/>
            <a:ext cx="5259466" cy="399200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56140D6C-8410-4FE8-945A-C152DE5AA1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8295" y="4021055"/>
            <a:ext cx="5248014" cy="717336"/>
          </a:xfrm>
        </p:spPr>
        <p:txBody>
          <a:bodyPr lIns="0" tIns="0" rIns="0" bIns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4800" b="0" i="0" u="none" strike="noStrike" kern="1200" cap="none" spc="0" normalizeH="0" baseline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09E5160A-F2BC-4286-81F4-96B5815A6A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0800000">
            <a:off x="6262569" y="4016869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4" name="Espace réservé du texte 26">
            <a:extLst>
              <a:ext uri="{FF2B5EF4-FFF2-40B4-BE49-F238E27FC236}">
                <a16:creationId xmlns:a16="http://schemas.microsoft.com/office/drawing/2014/main" id="{BA66CE68-84A5-4337-A73D-3F909831D7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62568" y="4676439"/>
            <a:ext cx="5259466" cy="399200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1324EF1A-36C0-45E3-B126-83A4128502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68293" y="5107079"/>
            <a:ext cx="5259465" cy="717336"/>
          </a:xfrm>
        </p:spPr>
        <p:txBody>
          <a:bodyPr lIns="0" tIns="0" rIns="0" bIns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4800" b="0" i="0" u="none" strike="noStrike" kern="1200" cap="none" spc="0" normalizeH="0" baseline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36" name="Espace réservé du texte 13">
            <a:extLst>
              <a:ext uri="{FF2B5EF4-FFF2-40B4-BE49-F238E27FC236}">
                <a16:creationId xmlns:a16="http://schemas.microsoft.com/office/drawing/2014/main" id="{55511702-5FCB-405C-A9BF-B33F8305AA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0800000">
            <a:off x="6262568" y="5102893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7" name="Espace réservé du texte 26">
            <a:extLst>
              <a:ext uri="{FF2B5EF4-FFF2-40B4-BE49-F238E27FC236}">
                <a16:creationId xmlns:a16="http://schemas.microsoft.com/office/drawing/2014/main" id="{3F8D307A-D24E-47D4-8F5F-C57E08BEA3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62567" y="5762463"/>
            <a:ext cx="5259465" cy="399200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CB7FAD18-FB5B-4710-AC1B-28181D7A6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8295" y="412753"/>
            <a:ext cx="5432316" cy="533486"/>
          </a:xfrm>
        </p:spPr>
        <p:txBody>
          <a:bodyPr lIns="72000" tIns="36000" rIns="72000" bIns="36000">
            <a:noAutofit/>
          </a:bodyPr>
          <a:lstStyle>
            <a:lvl1pPr algn="l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39" name="Espace réservé du texte 26">
            <a:extLst>
              <a:ext uri="{FF2B5EF4-FFF2-40B4-BE49-F238E27FC236}">
                <a16:creationId xmlns:a16="http://schemas.microsoft.com/office/drawing/2014/main" id="{BDEA244E-FD89-4D7A-BD67-DE3B550E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8295" y="1025266"/>
            <a:ext cx="5432316" cy="365125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</p:spTree>
    <p:extLst>
      <p:ext uri="{BB962C8B-B14F-4D97-AF65-F5344CB8AC3E}">
        <p14:creationId xmlns:p14="http://schemas.microsoft.com/office/powerpoint/2010/main" val="31462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2.22222E-6 L 2.70833E-6 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-1.85185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-4.07407E-6 L 3.125E-6 -4.07407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4.81481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2.59259E-6 L 3.125E-6 2.59259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1.11022E-1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-7.40741E-7 L 2.29167E-6 -7.40741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2.22222E-6 L 2.70833E-6 2.22222E-6 " pathEditMode="relative" rAng="0" ptsTypes="AA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4.44444E-6 " pathEditMode="relative" rAng="0" ptsTypes="AA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-4.07407E-6 L 3.125E-6 -4.07407E-6 " pathEditMode="relative" rAng="0" ptsTypes="AA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3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-1.85185E-6 " pathEditMode="relative" rAng="0" ptsTypes="AA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2.59259E-6 L 3.125E-6 2.59259E-6 " pathEditMode="relative" rAng="0" ptsTypes="AA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4.81481E-6 " pathEditMode="relative" rAng="0" ptsTypes="AA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-7.40741E-7 L 2.29167E-6 -7.40741E-7 " pathEditMode="relative" rAng="0" ptsTypes="AA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1.11022E-16 " pathEditMode="relative" rAng="0" ptsTypes="AA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exte + Chiffr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2DF95B1A-345F-4317-9E00-4D945F5600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78" y="0"/>
            <a:ext cx="5921829" cy="6858000"/>
          </a:xfrm>
          <a:custGeom>
            <a:avLst/>
            <a:gdLst>
              <a:gd name="connsiteX0" fmla="*/ 0 w 3484015"/>
              <a:gd name="connsiteY0" fmla="*/ 0 h 3816350"/>
              <a:gd name="connsiteX1" fmla="*/ 1217520 w 3484015"/>
              <a:gd name="connsiteY1" fmla="*/ 0 h 3816350"/>
              <a:gd name="connsiteX2" fmla="*/ 1742006 w 3484015"/>
              <a:gd name="connsiteY2" fmla="*/ 559551 h 3816350"/>
              <a:gd name="connsiteX3" fmla="*/ 2266493 w 3484015"/>
              <a:gd name="connsiteY3" fmla="*/ 0 h 3816350"/>
              <a:gd name="connsiteX4" fmla="*/ 3484015 w 3484015"/>
              <a:gd name="connsiteY4" fmla="*/ 0 h 3816350"/>
              <a:gd name="connsiteX5" fmla="*/ 3484015 w 3484015"/>
              <a:gd name="connsiteY5" fmla="*/ 3816350 h 3816350"/>
              <a:gd name="connsiteX6" fmla="*/ 0 w 3484015"/>
              <a:gd name="connsiteY6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15" h="3816350">
                <a:moveTo>
                  <a:pt x="0" y="0"/>
                </a:moveTo>
                <a:lnTo>
                  <a:pt x="1217520" y="0"/>
                </a:lnTo>
                <a:lnTo>
                  <a:pt x="1742006" y="559551"/>
                </a:lnTo>
                <a:lnTo>
                  <a:pt x="2266493" y="0"/>
                </a:lnTo>
                <a:lnTo>
                  <a:pt x="3484015" y="0"/>
                </a:lnTo>
                <a:lnTo>
                  <a:pt x="3484015" y="3816350"/>
                </a:lnTo>
                <a:lnTo>
                  <a:pt x="0" y="381635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A72B03D-C4E1-4A6C-964A-4CFF3F63FC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8294" y="1639033"/>
            <a:ext cx="5253741" cy="717336"/>
          </a:xfrm>
        </p:spPr>
        <p:txBody>
          <a:bodyPr lIns="0" tIns="0" rIns="0" bIns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4400" b="0" i="0" u="none" strike="noStrike" kern="1200" cap="none" spc="0" normalizeH="0" baseline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07E18426-32D5-4C24-8A88-CDDA3B9AE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6262569" y="1634847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9" name="Espace réservé du texte 26">
            <a:extLst>
              <a:ext uri="{FF2B5EF4-FFF2-40B4-BE49-F238E27FC236}">
                <a16:creationId xmlns:a16="http://schemas.microsoft.com/office/drawing/2014/main" id="{3FD8045C-32B0-462A-B9D7-CAB19F3DDF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2568" y="2207329"/>
            <a:ext cx="5253741" cy="399200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55301F22-8BB9-4924-A262-6EE2B6F611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95" y="2619341"/>
            <a:ext cx="5248014" cy="717336"/>
          </a:xfrm>
        </p:spPr>
        <p:txBody>
          <a:bodyPr lIns="0" tIns="0" rIns="0" bIns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4400" b="0" i="0" u="none" strike="noStrike" kern="1200" cap="none" spc="0" normalizeH="0" baseline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5FFD92AE-EF5F-4905-A400-5DCB5CA410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6262569" y="261515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10541939-EBFF-4DD4-8676-98571E83E0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62569" y="3187637"/>
            <a:ext cx="5259466" cy="399200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56140D6C-8410-4FE8-945A-C152DE5AA1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8295" y="3618280"/>
            <a:ext cx="5248014" cy="717336"/>
          </a:xfrm>
        </p:spPr>
        <p:txBody>
          <a:bodyPr lIns="0" tIns="0" rIns="0" bIns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4400" b="0" i="0" u="none" strike="noStrike" kern="1200" cap="none" spc="0" normalizeH="0" baseline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09E5160A-F2BC-4286-81F4-96B5815A6A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0800000">
            <a:off x="6262569" y="3614094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4" name="Espace réservé du texte 26">
            <a:extLst>
              <a:ext uri="{FF2B5EF4-FFF2-40B4-BE49-F238E27FC236}">
                <a16:creationId xmlns:a16="http://schemas.microsoft.com/office/drawing/2014/main" id="{BA66CE68-84A5-4337-A73D-3F909831D7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62568" y="4186576"/>
            <a:ext cx="5259466" cy="399200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1324EF1A-36C0-45E3-B126-83A4128502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68293" y="4606333"/>
            <a:ext cx="5259465" cy="717336"/>
          </a:xfrm>
        </p:spPr>
        <p:txBody>
          <a:bodyPr lIns="0" tIns="0" rIns="0" bIns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4400" b="0" i="0" u="none" strike="noStrike" kern="1200" cap="none" spc="0" normalizeH="0" baseline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36" name="Espace réservé du texte 13">
            <a:extLst>
              <a:ext uri="{FF2B5EF4-FFF2-40B4-BE49-F238E27FC236}">
                <a16:creationId xmlns:a16="http://schemas.microsoft.com/office/drawing/2014/main" id="{55511702-5FCB-405C-A9BF-B33F8305AA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0800000">
            <a:off x="6262568" y="4602147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7" name="Espace réservé du texte 26">
            <a:extLst>
              <a:ext uri="{FF2B5EF4-FFF2-40B4-BE49-F238E27FC236}">
                <a16:creationId xmlns:a16="http://schemas.microsoft.com/office/drawing/2014/main" id="{3F8D307A-D24E-47D4-8F5F-C57E08BEA3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62567" y="5174629"/>
            <a:ext cx="5259465" cy="399200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BA05577-4D6C-4F9A-959A-BD8B1EF867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68293" y="5594387"/>
            <a:ext cx="5259465" cy="717336"/>
          </a:xfrm>
        </p:spPr>
        <p:txBody>
          <a:bodyPr lIns="0" tIns="0" rIns="0" bIns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4400" b="0" i="0" u="none" strike="noStrike" kern="1200" cap="none" spc="0" normalizeH="0" baseline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KPI</a:t>
            </a:r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42354E62-509D-4668-B8E3-A029E7968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10800000">
            <a:off x="6262568" y="5590201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4" name="Espace réservé du texte 26">
            <a:extLst>
              <a:ext uri="{FF2B5EF4-FFF2-40B4-BE49-F238E27FC236}">
                <a16:creationId xmlns:a16="http://schemas.microsoft.com/office/drawing/2014/main" id="{3532904A-CB36-428F-9DAE-8B980F789F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2567" y="6162683"/>
            <a:ext cx="5259465" cy="399200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5B5D7A8-3A05-45A3-B694-E82ABBA73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8295" y="412753"/>
            <a:ext cx="5432316" cy="533486"/>
          </a:xfrm>
        </p:spPr>
        <p:txBody>
          <a:bodyPr lIns="72000" tIns="36000" rIns="72000" bIns="36000">
            <a:noAutofit/>
          </a:bodyPr>
          <a:lstStyle>
            <a:lvl1pPr algn="l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9D113B13-CBC7-48CD-931D-E1D6DB189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8295" y="1025266"/>
            <a:ext cx="5432316" cy="365125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</p:spTree>
    <p:extLst>
      <p:ext uri="{BB962C8B-B14F-4D97-AF65-F5344CB8AC3E}">
        <p14:creationId xmlns:p14="http://schemas.microsoft.com/office/powerpoint/2010/main" val="32091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-2.96296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-3.7037E-6 L 2.70833E-6 -3.703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2.96296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7.40741E-7 L 3.125E-6 7.40741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-3.7037E-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-1.11111E-6 L 3.125E-6 -1.11111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-1.85185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-2.59259E-6 L 2.29167E-6 -2.59259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2.91667E-6 -3.33333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4.44444E-6 L 2.29167E-6 4.44444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-3.7037E-6 L 2.70833E-6 -3.7037E-6 " pathEditMode="relative" rAng="0" ptsTypes="AA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-2.96296E-6 " pathEditMode="relative" rAng="0" ptsTypes="AA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7.40741E-7 L 3.125E-6 7.40741E-7 " pathEditMode="relative" rAng="0" ptsTypes="AA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3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2.96296E-6 " pathEditMode="relative" rAng="0" ptsTypes="AA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-1.11111E-6 L 3.125E-6 -1.11111E-6 " pathEditMode="relative" rAng="0" ptsTypes="AA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-3.7037E-7 " pathEditMode="relative" rAng="0" ptsTypes="AA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-2.59259E-6 L 2.29167E-6 -2.59259E-6 " pathEditMode="relative" rAng="0" ptsTypes="AA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-1.85185E-6 " pathEditMode="relative" rAng="0" ptsTypes="AA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4.44444E-6 L 2.29167E-6 4.44444E-6 " pathEditMode="relative" rAng="0" ptsTypes="AA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2.91667E-6 -3.33333E-6 " pathEditMode="relative" rAng="0" ptsTypes="AA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A0B536-AB61-4853-B78F-19C08FF8C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6642" y="1568621"/>
            <a:ext cx="5459358" cy="5289378"/>
          </a:xfrm>
          <a:prstGeom prst="rect">
            <a:avLst/>
          </a:prstGeom>
        </p:spPr>
      </p:pic>
      <p:sp>
        <p:nvSpPr>
          <p:cNvPr id="14" name="Espace réservé du texte 26">
            <a:extLst>
              <a:ext uri="{FF2B5EF4-FFF2-40B4-BE49-F238E27FC236}">
                <a16:creationId xmlns:a16="http://schemas.microsoft.com/office/drawing/2014/main" id="{84CA45B7-3432-478A-9E30-73B8AD6040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643" y="1838767"/>
            <a:ext cx="4240157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6" name="Espace réservé du texte 26">
            <a:extLst>
              <a:ext uri="{FF2B5EF4-FFF2-40B4-BE49-F238E27FC236}">
                <a16:creationId xmlns:a16="http://schemas.microsoft.com/office/drawing/2014/main" id="{3E0ED536-3739-434B-ABD3-2FF0942A56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2642" y="2529472"/>
            <a:ext cx="4240158" cy="3125594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720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D96F31D5-6FC7-4763-86FE-E7F0A313CD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2"/>
            <a:ext cx="12192000" cy="6858002"/>
          </a:xfrm>
          <a:custGeom>
            <a:avLst/>
            <a:gdLst>
              <a:gd name="connsiteX0" fmla="*/ 0 w 12192000"/>
              <a:gd name="connsiteY0" fmla="*/ 0 h 6858002"/>
              <a:gd name="connsiteX1" fmla="*/ 12192000 w 12192000"/>
              <a:gd name="connsiteY1" fmla="*/ 0 h 6858002"/>
              <a:gd name="connsiteX2" fmla="*/ 12192000 w 12192000"/>
              <a:gd name="connsiteY2" fmla="*/ 2186712 h 6858002"/>
              <a:gd name="connsiteX3" fmla="*/ 10864852 w 12192000"/>
              <a:gd name="connsiteY3" fmla="*/ 3438584 h 6858002"/>
              <a:gd name="connsiteX4" fmla="*/ 12192000 w 12192000"/>
              <a:gd name="connsiteY4" fmla="*/ 4675710 h 6858002"/>
              <a:gd name="connsiteX5" fmla="*/ 12192000 w 12192000"/>
              <a:gd name="connsiteY5" fmla="*/ 6858002 h 6858002"/>
              <a:gd name="connsiteX6" fmla="*/ 0 w 1219200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2">
                <a:moveTo>
                  <a:pt x="0" y="0"/>
                </a:moveTo>
                <a:lnTo>
                  <a:pt x="12192000" y="0"/>
                </a:lnTo>
                <a:lnTo>
                  <a:pt x="12192000" y="2186712"/>
                </a:lnTo>
                <a:lnTo>
                  <a:pt x="10864852" y="3438584"/>
                </a:lnTo>
                <a:lnTo>
                  <a:pt x="12192000" y="4675710"/>
                </a:lnTo>
                <a:lnTo>
                  <a:pt x="12192000" y="6858002"/>
                </a:lnTo>
                <a:lnTo>
                  <a:pt x="0" y="6858002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35FB9DA-55DC-4304-AECE-E50357A559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-1"/>
            <a:ext cx="12192000" cy="6858002"/>
          </a:xfrm>
          <a:custGeom>
            <a:avLst/>
            <a:gdLst>
              <a:gd name="connsiteX0" fmla="*/ 0 w 12192000"/>
              <a:gd name="connsiteY0" fmla="*/ 0 h 6858002"/>
              <a:gd name="connsiteX1" fmla="*/ 12192000 w 12192000"/>
              <a:gd name="connsiteY1" fmla="*/ 0 h 6858002"/>
              <a:gd name="connsiteX2" fmla="*/ 12192000 w 12192000"/>
              <a:gd name="connsiteY2" fmla="*/ 805285 h 6858002"/>
              <a:gd name="connsiteX3" fmla="*/ 9388402 w 12192000"/>
              <a:gd name="connsiteY3" fmla="*/ 3449863 h 6858002"/>
              <a:gd name="connsiteX4" fmla="*/ 12192000 w 12192000"/>
              <a:gd name="connsiteY4" fmla="*/ 6063291 h 6858002"/>
              <a:gd name="connsiteX5" fmla="*/ 12192000 w 12192000"/>
              <a:gd name="connsiteY5" fmla="*/ 6858002 h 6858002"/>
              <a:gd name="connsiteX6" fmla="*/ 0 w 1219200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2">
                <a:moveTo>
                  <a:pt x="0" y="0"/>
                </a:moveTo>
                <a:lnTo>
                  <a:pt x="12192000" y="0"/>
                </a:lnTo>
                <a:lnTo>
                  <a:pt x="12192000" y="805285"/>
                </a:lnTo>
                <a:lnTo>
                  <a:pt x="9388402" y="3449863"/>
                </a:lnTo>
                <a:lnTo>
                  <a:pt x="12192000" y="6063291"/>
                </a:lnTo>
                <a:lnTo>
                  <a:pt x="12192000" y="6858002"/>
                </a:lnTo>
                <a:lnTo>
                  <a:pt x="0" y="6858002"/>
                </a:lnTo>
                <a:close/>
              </a:path>
            </a:pathLst>
          </a:custGeom>
          <a:gradFill flip="none" rotWithShape="1">
            <a:gsLst>
              <a:gs pos="28000">
                <a:schemeClr val="accent1">
                  <a:alpha val="80000"/>
                </a:schemeClr>
              </a:gs>
              <a:gs pos="87000">
                <a:schemeClr val="accent3">
                  <a:alpha val="85000"/>
                </a:schemeClr>
              </a:gs>
            </a:gsLst>
            <a:lin ang="2700000" scaled="1"/>
            <a:tileRect/>
          </a:gradFill>
        </p:spPr>
        <p:txBody>
          <a:bodyPr vert="horz" wrap="square" lIns="91440" tIns="45720" rIns="91440" bIns="45720" rtlCol="0">
            <a:noAutofit/>
          </a:bodyPr>
          <a:lstStyle>
            <a:lvl1pPr>
              <a:buNone/>
              <a:defRPr lang="fr-FR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>
              <a:buNone/>
            </a:pPr>
            <a:r>
              <a:rPr lang="fr-FR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929A40-809F-4FE8-BFE8-2194CA5CD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325" y="2938463"/>
            <a:ext cx="8350250" cy="981075"/>
          </a:xfrm>
        </p:spPr>
        <p:txBody>
          <a:bodyPr anchor="b">
            <a:normAutofit/>
          </a:bodyPr>
          <a:lstStyle>
            <a:lvl1pPr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section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1EBDE2B-7B19-4D21-B9FF-F4DCA4770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77768"/>
            <a:ext cx="180974" cy="57866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2EB540-4891-4EBD-B8D3-5F2B29A858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1325" y="3919538"/>
            <a:ext cx="835025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Ici, votre phrase d’introduction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3483EDC-42F3-4F30-B710-36579279FF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1714" y="3080038"/>
            <a:ext cx="697921" cy="6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00023 L 0 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 animBg="1"/>
      <p:bldP spid="2" grpId="0"/>
      <p:bldP spid="2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9788" y="1933747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2624452"/>
            <a:ext cx="3475889" cy="3125594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CEE8E1F0-E746-4BFE-A289-4D5DC3B83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6325" y="1933746"/>
            <a:ext cx="3484015" cy="3816299"/>
          </a:xfrm>
        </p:spPr>
        <p:txBody>
          <a:bodyPr anchor="ctr">
            <a:noAutofit/>
          </a:bodyPr>
          <a:lstStyle>
            <a:lvl1pPr algn="ctr"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insérez un chiffre ou un mot-clé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A04DF4E7-A074-475A-A49A-370BCD545C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5913" y="1933575"/>
            <a:ext cx="3484015" cy="3816350"/>
          </a:xfrm>
          <a:custGeom>
            <a:avLst/>
            <a:gdLst>
              <a:gd name="connsiteX0" fmla="*/ 0 w 3484015"/>
              <a:gd name="connsiteY0" fmla="*/ 0 h 3816350"/>
              <a:gd name="connsiteX1" fmla="*/ 1217520 w 3484015"/>
              <a:gd name="connsiteY1" fmla="*/ 0 h 3816350"/>
              <a:gd name="connsiteX2" fmla="*/ 1742006 w 3484015"/>
              <a:gd name="connsiteY2" fmla="*/ 559551 h 3816350"/>
              <a:gd name="connsiteX3" fmla="*/ 2266493 w 3484015"/>
              <a:gd name="connsiteY3" fmla="*/ 0 h 3816350"/>
              <a:gd name="connsiteX4" fmla="*/ 3484015 w 3484015"/>
              <a:gd name="connsiteY4" fmla="*/ 0 h 3816350"/>
              <a:gd name="connsiteX5" fmla="*/ 3484015 w 3484015"/>
              <a:gd name="connsiteY5" fmla="*/ 3816350 h 3816350"/>
              <a:gd name="connsiteX6" fmla="*/ 0 w 3484015"/>
              <a:gd name="connsiteY6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15" h="3816350">
                <a:moveTo>
                  <a:pt x="0" y="0"/>
                </a:moveTo>
                <a:lnTo>
                  <a:pt x="1217520" y="0"/>
                </a:lnTo>
                <a:lnTo>
                  <a:pt x="1742006" y="559551"/>
                </a:lnTo>
                <a:lnTo>
                  <a:pt x="2266493" y="0"/>
                </a:lnTo>
                <a:lnTo>
                  <a:pt x="3484015" y="0"/>
                </a:lnTo>
                <a:lnTo>
                  <a:pt x="3484015" y="3816350"/>
                </a:lnTo>
                <a:lnTo>
                  <a:pt x="0" y="381635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4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graphique 12">
            <a:extLst>
              <a:ext uri="{FF2B5EF4-FFF2-40B4-BE49-F238E27FC236}">
                <a16:creationId xmlns:a16="http://schemas.microsoft.com/office/drawing/2014/main" id="{09C71BFB-AF65-4F1F-85F4-D080BACC919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666325" y="1933746"/>
            <a:ext cx="3484015" cy="3816299"/>
          </a:xfrm>
          <a:custGeom>
            <a:avLst/>
            <a:gdLst>
              <a:gd name="connsiteX0" fmla="*/ 0 w 3484015"/>
              <a:gd name="connsiteY0" fmla="*/ 0 h 3816299"/>
              <a:gd name="connsiteX1" fmla="*/ 3484015 w 3484015"/>
              <a:gd name="connsiteY1" fmla="*/ 0 h 3816299"/>
              <a:gd name="connsiteX2" fmla="*/ 3484015 w 3484015"/>
              <a:gd name="connsiteY2" fmla="*/ 3816299 h 3816299"/>
              <a:gd name="connsiteX3" fmla="*/ 0 w 3484015"/>
              <a:gd name="connsiteY3" fmla="*/ 3816299 h 381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015" h="3816299">
                <a:moveTo>
                  <a:pt x="0" y="0"/>
                </a:moveTo>
                <a:lnTo>
                  <a:pt x="3484015" y="0"/>
                </a:lnTo>
                <a:lnTo>
                  <a:pt x="3484015" y="3816299"/>
                </a:lnTo>
                <a:lnTo>
                  <a:pt x="0" y="3816299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9788" y="1933747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2624452"/>
            <a:ext cx="3475889" cy="3125594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</p:spTree>
    <p:extLst>
      <p:ext uri="{BB962C8B-B14F-4D97-AF65-F5344CB8AC3E}">
        <p14:creationId xmlns:p14="http://schemas.microsoft.com/office/powerpoint/2010/main" val="1712918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graphique 12">
            <a:extLst>
              <a:ext uri="{FF2B5EF4-FFF2-40B4-BE49-F238E27FC236}">
                <a16:creationId xmlns:a16="http://schemas.microsoft.com/office/drawing/2014/main" id="{09C71BFB-AF65-4F1F-85F4-D080BACC919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32920" y="1580263"/>
            <a:ext cx="9703919" cy="4093670"/>
          </a:xfrm>
          <a:custGeom>
            <a:avLst/>
            <a:gdLst>
              <a:gd name="connsiteX0" fmla="*/ 0 w 3484015"/>
              <a:gd name="connsiteY0" fmla="*/ 0 h 3816299"/>
              <a:gd name="connsiteX1" fmla="*/ 3484015 w 3484015"/>
              <a:gd name="connsiteY1" fmla="*/ 0 h 3816299"/>
              <a:gd name="connsiteX2" fmla="*/ 3484015 w 3484015"/>
              <a:gd name="connsiteY2" fmla="*/ 3816299 h 3816299"/>
              <a:gd name="connsiteX3" fmla="*/ 0 w 3484015"/>
              <a:gd name="connsiteY3" fmla="*/ 3816299 h 381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015" h="3816299">
                <a:moveTo>
                  <a:pt x="0" y="0"/>
                </a:moveTo>
                <a:lnTo>
                  <a:pt x="3484015" y="0"/>
                </a:lnTo>
                <a:lnTo>
                  <a:pt x="3484015" y="3816299"/>
                </a:lnTo>
                <a:lnTo>
                  <a:pt x="0" y="3816299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2920" y="5803986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du Graphique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2920" y="6338879"/>
            <a:ext cx="5667955" cy="239637"/>
          </a:xfrm>
        </p:spPr>
        <p:txBody>
          <a:bodyPr>
            <a:noAutofit/>
          </a:bodyPr>
          <a:lstStyle>
            <a:lvl1pPr marL="0" indent="0" algn="just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17A3B94-5F32-4B8C-86C9-BCBB751966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1342270" y="5906885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rgbClr val="3F95A0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5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6.25E-7 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build="p"/>
      <p:bldP spid="29" grpId="0" build="p"/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77FF50-ECD3-43A0-8BF6-78826B0D903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32920" y="1580264"/>
            <a:ext cx="9703920" cy="409367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 smtClean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 algn="ctr">
              <a:buNone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2920" y="5803986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du tableau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2920" y="6338879"/>
            <a:ext cx="5667955" cy="239637"/>
          </a:xfrm>
        </p:spPr>
        <p:txBody>
          <a:bodyPr>
            <a:noAutofit/>
          </a:bodyPr>
          <a:lstStyle>
            <a:lvl1pPr marL="0" indent="0" algn="just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17A3B94-5F32-4B8C-86C9-BCBB751966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1342270" y="5906885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rgbClr val="3F95A0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6.25E-7 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/>
      <p:bldP spid="29" grpId="0" build="p"/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5001A7A5-FD03-41FE-B2A3-96FD4017F3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391558 w 12192000"/>
              <a:gd name="connsiteY3" fmla="*/ 6858000 h 6858000"/>
              <a:gd name="connsiteX4" fmla="*/ 0 w 12192000"/>
              <a:gd name="connsiteY4" fmla="*/ 54537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391558" y="6858000"/>
                </a:lnTo>
                <a:lnTo>
                  <a:pt x="0" y="5453742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 dirty="0"/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8098" y="776660"/>
            <a:ext cx="4044911" cy="578665"/>
          </a:xfrm>
          <a:noFill/>
        </p:spPr>
        <p:txBody>
          <a:bodyPr tIns="108000" anchor="ctr">
            <a:noAutofit/>
          </a:bodyPr>
          <a:lstStyle>
            <a:lvl1pPr algn="l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L’IMAGE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74B2F599-46F8-4FC4-8684-1427A017A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7124" y="776661"/>
            <a:ext cx="180974" cy="578665"/>
          </a:xfr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26">
            <a:extLst>
              <a:ext uri="{FF2B5EF4-FFF2-40B4-BE49-F238E27FC236}">
                <a16:creationId xmlns:a16="http://schemas.microsoft.com/office/drawing/2014/main" id="{03BD434F-3E8B-4293-954B-8E33166EA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58098" y="1452554"/>
            <a:ext cx="4044911" cy="414346"/>
          </a:xfrm>
        </p:spPr>
        <p:txBody>
          <a:bodyPr>
            <a:no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426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4336 -4.07407E-6 L -4.16667E-7 -4.07407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6419 2.22222E-6 L -4.16667E-7 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0.04336 -4.07407E-6 L -4.16667E-7 -4.07407E-6 " pathEditMode="relative" rAng="0" ptsTypes="AA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174" y="0"/>
                    </p:animMotion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6419 2.22222E-6 L -4.16667E-7 2.22222E-6 " pathEditMode="relative" rAng="0" ptsTypes="AA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3203" y="0"/>
                    </p:animMotion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9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527DD6-A63B-4C65-8892-89FCF2B914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7039" y="6010162"/>
            <a:ext cx="697921" cy="6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6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AC3C676C-9F06-4429-AFDD-48B22C0E7E06}"/>
              </a:ext>
            </a:extLst>
          </p:cNvPr>
          <p:cNvSpPr txBox="1"/>
          <p:nvPr userDrawn="1"/>
        </p:nvSpPr>
        <p:spPr>
          <a:xfrm>
            <a:off x="-1" y="0"/>
            <a:ext cx="7919499" cy="6858000"/>
          </a:xfrm>
          <a:custGeom>
            <a:avLst/>
            <a:gdLst>
              <a:gd name="connsiteX0" fmla="*/ 0 w 7919499"/>
              <a:gd name="connsiteY0" fmla="*/ 0 h 6858000"/>
              <a:gd name="connsiteX1" fmla="*/ 1123522 w 7919499"/>
              <a:gd name="connsiteY1" fmla="*/ 0 h 6858000"/>
              <a:gd name="connsiteX2" fmla="*/ 7919499 w 7919499"/>
              <a:gd name="connsiteY2" fmla="*/ 6858000 h 6858000"/>
              <a:gd name="connsiteX3" fmla="*/ 0 w 79194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499" h="6858000">
                <a:moveTo>
                  <a:pt x="0" y="0"/>
                </a:moveTo>
                <a:lnTo>
                  <a:pt x="1123522" y="0"/>
                </a:lnTo>
                <a:lnTo>
                  <a:pt x="79194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FF3C9524-0984-43CC-AEFD-7CE2BC8841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11026" y="1560432"/>
            <a:ext cx="180974" cy="57866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4391C5B-00B3-4D20-9CCE-B17840DECB3E}"/>
              </a:ext>
            </a:extLst>
          </p:cNvPr>
          <p:cNvSpPr txBox="1"/>
          <p:nvPr userDrawn="1"/>
        </p:nvSpPr>
        <p:spPr>
          <a:xfrm>
            <a:off x="537029" y="5236028"/>
            <a:ext cx="381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+mj-lt"/>
              </a:rPr>
              <a:t>MERCI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28A6A9-F93F-4A48-8B76-787865DCC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2574" y="2773635"/>
            <a:ext cx="809793" cy="8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3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6.25E-7 4.0740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AC3C676C-9F06-4429-AFDD-48B22C0E7E06}"/>
              </a:ext>
            </a:extLst>
          </p:cNvPr>
          <p:cNvSpPr txBox="1"/>
          <p:nvPr userDrawn="1"/>
        </p:nvSpPr>
        <p:spPr>
          <a:xfrm>
            <a:off x="-1" y="0"/>
            <a:ext cx="7919499" cy="6858000"/>
          </a:xfrm>
          <a:custGeom>
            <a:avLst/>
            <a:gdLst>
              <a:gd name="connsiteX0" fmla="*/ 0 w 7919499"/>
              <a:gd name="connsiteY0" fmla="*/ 0 h 6858000"/>
              <a:gd name="connsiteX1" fmla="*/ 1123522 w 7919499"/>
              <a:gd name="connsiteY1" fmla="*/ 0 h 6858000"/>
              <a:gd name="connsiteX2" fmla="*/ 7919499 w 7919499"/>
              <a:gd name="connsiteY2" fmla="*/ 6858000 h 6858000"/>
              <a:gd name="connsiteX3" fmla="*/ 0 w 79194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499" h="6858000">
                <a:moveTo>
                  <a:pt x="0" y="0"/>
                </a:moveTo>
                <a:lnTo>
                  <a:pt x="1123522" y="0"/>
                </a:lnTo>
                <a:lnTo>
                  <a:pt x="79194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FF3C9524-0984-43CC-AEFD-7CE2BC8841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11026" y="1560432"/>
            <a:ext cx="180974" cy="57866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4391C5B-00B3-4D20-9CCE-B17840DECB3E}"/>
              </a:ext>
            </a:extLst>
          </p:cNvPr>
          <p:cNvSpPr txBox="1"/>
          <p:nvPr userDrawn="1"/>
        </p:nvSpPr>
        <p:spPr>
          <a:xfrm>
            <a:off x="537029" y="5236028"/>
            <a:ext cx="381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+mj-lt"/>
              </a:rPr>
              <a:t>CONTACT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28A6A9-F93F-4A48-8B76-787865DCC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2574" y="2773635"/>
            <a:ext cx="809793" cy="80979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C5B06-0431-43F8-B732-A211D0FFD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8325" y="1610572"/>
            <a:ext cx="2144042" cy="249975"/>
          </a:xfrm>
        </p:spPr>
        <p:txBody>
          <a:bodyPr anchor="ctr">
            <a:noAutofit/>
          </a:bodyPr>
          <a:lstStyle>
            <a:lvl1pPr algn="r">
              <a:buNone/>
              <a:defRPr sz="180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00CA8A6B-8927-4895-93DC-5584593713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58325" y="1877275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6128EE0-74DC-4C34-9610-21C6442EE5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58325" y="2143979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06 00 00 00 00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25A92911-F668-4AD3-BFA2-11673A60F0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8325" y="2410683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email@366.fr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9A27875-DCDA-4999-86A7-15F1442E0A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05624" y="1610572"/>
            <a:ext cx="2144042" cy="249975"/>
          </a:xfrm>
        </p:spPr>
        <p:txBody>
          <a:bodyPr anchor="ctr">
            <a:noAutofit/>
          </a:bodyPr>
          <a:lstStyle>
            <a:lvl1pPr algn="r">
              <a:buNone/>
              <a:defRPr sz="180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DA13CD5-43A4-4618-8945-589B70C320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5624" y="1877275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BF6506BB-46B0-4832-B5CA-D081EB6FA8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5624" y="2143979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06 00 00 00 00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32A8BC21-C74C-426A-A6F0-2C0F5A5E08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5624" y="2410683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email@366.fr</a:t>
            </a:r>
          </a:p>
        </p:txBody>
      </p:sp>
    </p:spTree>
    <p:extLst>
      <p:ext uri="{BB962C8B-B14F-4D97-AF65-F5344CB8AC3E}">
        <p14:creationId xmlns:p14="http://schemas.microsoft.com/office/powerpoint/2010/main" val="46569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6.25E-7 4.0740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7.40741E-7 L -1.875E-6 7.40741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1.85185E-6 L -1.875E-6 1.85185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2.96296E-6 L -1.875E-6 2.96296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4.07407E-6 L -1.875E-6 4.07407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7.40741E-7 L 3.125E-6 7.40741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1.85185E-6 L 3.125E-6 1.85185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2.96296E-6 L 3.125E-6 2.96296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4.07407E-6 L 3.125E-6 4.07407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7.40741E-7 L -1.875E-6 7.40741E-7 " pathEditMode="relative" rAng="0" ptsTypes="AA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1.85185E-6 L -1.875E-6 1.85185E-6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2.96296E-6 L -1.875E-6 2.96296E-6 " pathEditMode="relative" rAng="0" ptsTypes="AA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4.07407E-6 L -1.875E-6 4.07407E-6 " pathEditMode="relative" rAng="0" ptsTypes="AA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7.40741E-7 L 3.125E-6 7.40741E-7 " pathEditMode="relative" rAng="0" ptsTypes="AA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1.85185E-6 L 3.125E-6 1.85185E-6 " pathEditMode="relative" rAng="0" ptsTypes="AA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2.96296E-6 L 3.125E-6 2.96296E-6 " pathEditMode="relative" rAng="0" ptsTypes="AA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4.07407E-6 L 3.125E-6 4.07407E-6 " pathEditMode="relative" rAng="0" ptsTypes="AA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AC3C676C-9F06-4429-AFDD-48B22C0E7E06}"/>
              </a:ext>
            </a:extLst>
          </p:cNvPr>
          <p:cNvSpPr txBox="1"/>
          <p:nvPr userDrawn="1"/>
        </p:nvSpPr>
        <p:spPr>
          <a:xfrm>
            <a:off x="-1" y="0"/>
            <a:ext cx="7919499" cy="6858000"/>
          </a:xfrm>
          <a:custGeom>
            <a:avLst/>
            <a:gdLst>
              <a:gd name="connsiteX0" fmla="*/ 0 w 7919499"/>
              <a:gd name="connsiteY0" fmla="*/ 0 h 6858000"/>
              <a:gd name="connsiteX1" fmla="*/ 1123522 w 7919499"/>
              <a:gd name="connsiteY1" fmla="*/ 0 h 6858000"/>
              <a:gd name="connsiteX2" fmla="*/ 7919499 w 7919499"/>
              <a:gd name="connsiteY2" fmla="*/ 6858000 h 6858000"/>
              <a:gd name="connsiteX3" fmla="*/ 0 w 79194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499" h="6858000">
                <a:moveTo>
                  <a:pt x="0" y="0"/>
                </a:moveTo>
                <a:lnTo>
                  <a:pt x="1123522" y="0"/>
                </a:lnTo>
                <a:lnTo>
                  <a:pt x="79194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FF3C9524-0984-43CC-AEFD-7CE2BC8841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11026" y="1560432"/>
            <a:ext cx="180974" cy="57866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4391C5B-00B3-4D20-9CCE-B17840DECB3E}"/>
              </a:ext>
            </a:extLst>
          </p:cNvPr>
          <p:cNvSpPr txBox="1"/>
          <p:nvPr userDrawn="1"/>
        </p:nvSpPr>
        <p:spPr>
          <a:xfrm>
            <a:off x="537029" y="5236028"/>
            <a:ext cx="381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+mj-lt"/>
              </a:rPr>
              <a:t>CONTACT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28A6A9-F93F-4A48-8B76-787865DCC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2574" y="2773635"/>
            <a:ext cx="809793" cy="80979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C5B06-0431-43F8-B732-A211D0FFD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8325" y="1610572"/>
            <a:ext cx="2144042" cy="249975"/>
          </a:xfrm>
        </p:spPr>
        <p:txBody>
          <a:bodyPr anchor="ctr">
            <a:noAutofit/>
          </a:bodyPr>
          <a:lstStyle>
            <a:lvl1pPr algn="r">
              <a:buNone/>
              <a:defRPr sz="180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00CA8A6B-8927-4895-93DC-5584593713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58325" y="1877275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6128EE0-74DC-4C34-9610-21C6442EE5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58325" y="2143979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06 00 00 00 00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25A92911-F668-4AD3-BFA2-11673A60F0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8325" y="2410683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email@366.fr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9A27875-DCDA-4999-86A7-15F1442E0A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05624" y="1610572"/>
            <a:ext cx="2144042" cy="249975"/>
          </a:xfrm>
        </p:spPr>
        <p:txBody>
          <a:bodyPr anchor="ctr">
            <a:noAutofit/>
          </a:bodyPr>
          <a:lstStyle>
            <a:lvl1pPr algn="r">
              <a:buNone/>
              <a:defRPr sz="180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DA13CD5-43A4-4618-8945-589B70C320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5624" y="1877275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BF6506BB-46B0-4832-B5CA-D081EB6FA8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5624" y="2143979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06 00 00 00 00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32A8BC21-C74C-426A-A6F0-2C0F5A5E08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5624" y="2410683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email@366.fr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5F6C1E97-5DA6-41AE-84BE-17CEEF513E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52923" y="1610572"/>
            <a:ext cx="2144042" cy="249975"/>
          </a:xfrm>
        </p:spPr>
        <p:txBody>
          <a:bodyPr anchor="ctr">
            <a:noAutofit/>
          </a:bodyPr>
          <a:lstStyle>
            <a:lvl1pPr algn="r">
              <a:buNone/>
              <a:defRPr sz="180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571A859C-D880-4876-9980-21A2EF039C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52923" y="1877275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CAFA8133-1B89-42D4-A8B9-5E897BA6A9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52923" y="2143979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06 00 00 00 00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BFE731F8-A4B4-4ABC-A11C-B102EE9DE4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52923" y="2410683"/>
            <a:ext cx="2144042" cy="249976"/>
          </a:xfrm>
        </p:spPr>
        <p:txBody>
          <a:bodyPr anchor="ctr">
            <a:noAutofit/>
          </a:bodyPr>
          <a:lstStyle>
            <a:lvl1pPr algn="r">
              <a:buNone/>
              <a:defRPr sz="1800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email@366.fr</a:t>
            </a:r>
          </a:p>
        </p:txBody>
      </p:sp>
    </p:spTree>
    <p:extLst>
      <p:ext uri="{BB962C8B-B14F-4D97-AF65-F5344CB8AC3E}">
        <p14:creationId xmlns:p14="http://schemas.microsoft.com/office/powerpoint/2010/main" val="33921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6.25E-7 4.0740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7.40741E-7 L -1.875E-6 7.40741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1.85185E-6 L -1.875E-6 1.85185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2.96296E-6 L -1.875E-6 2.96296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4.07407E-6 L -1.875E-6 4.07407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7.40741E-7 L 3.125E-6 7.40741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1.85185E-6 L 3.125E-6 1.85185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2.96296E-6 L 3.125E-6 2.96296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4.07407E-6 L 3.125E-6 4.07407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7.40741E-7 L -1.875E-6 7.40741E-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1.85185E-6 L -1.875E-6 1.85185E-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2.96296E-6 L -1.875E-6 2.96296E-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4.07407E-6 L -1.875E-6 4.07407E-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7.40741E-7 L -1.875E-6 7.40741E-7 " pathEditMode="relative" rAng="0" ptsTypes="AA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1.85185E-6 L -1.875E-6 1.85185E-6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2.96296E-6 L -1.875E-6 2.96296E-6 " pathEditMode="relative" rAng="0" ptsTypes="AA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4.07407E-6 L -1.875E-6 4.07407E-6 " pathEditMode="relative" rAng="0" ptsTypes="AA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7.40741E-7 L 3.125E-6 7.40741E-7 " pathEditMode="relative" rAng="0" ptsTypes="AA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1.85185E-6 L 3.125E-6 1.85185E-6 " pathEditMode="relative" rAng="0" ptsTypes="AA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2.96296E-6 L 3.125E-6 2.96296E-6 " pathEditMode="relative" rAng="0" ptsTypes="AA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4.07407E-6 L 3.125E-6 4.07407E-6 " pathEditMode="relative" rAng="0" ptsTypes="AA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7.40741E-7 L -1.875E-6 7.40741E-7 " pathEditMode="relative" rAng="0" ptsTypes="AA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1.85185E-6 L -1.875E-6 1.85185E-6 " pathEditMode="relative" rAng="0" ptsTypes="AA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2.96296E-6 L -1.875E-6 2.96296E-6 " pathEditMode="relative" rAng="0" ptsTypes="AA">
                      <p:cBhvr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4258 4.07407E-6 L -1.875E-6 4.07407E-6 " pathEditMode="relative" rAng="0" ptsTypes="AA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22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590A492-1126-4C13-AA8B-834A5CF7C6D6}"/>
              </a:ext>
            </a:extLst>
          </p:cNvPr>
          <p:cNvSpPr txBox="1"/>
          <p:nvPr userDrawn="1"/>
        </p:nvSpPr>
        <p:spPr>
          <a:xfrm rot="10800000">
            <a:off x="2910114" y="0"/>
            <a:ext cx="9281886" cy="6858000"/>
          </a:xfrm>
          <a:custGeom>
            <a:avLst/>
            <a:gdLst>
              <a:gd name="connsiteX0" fmla="*/ 9281886 w 9281886"/>
              <a:gd name="connsiteY0" fmla="*/ 6858000 h 6858000"/>
              <a:gd name="connsiteX1" fmla="*/ 0 w 9281886"/>
              <a:gd name="connsiteY1" fmla="*/ 6858000 h 6858000"/>
              <a:gd name="connsiteX2" fmla="*/ 0 w 9281886"/>
              <a:gd name="connsiteY2" fmla="*/ 0 h 6858000"/>
              <a:gd name="connsiteX3" fmla="*/ 2423886 w 9281886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886" h="6858000">
                <a:moveTo>
                  <a:pt x="928188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2423886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127000" dist="38100" dir="8100000" algn="tr" rotWithShape="0">
              <a:prstClr val="black">
                <a:alpha val="18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chemeClr val="bg1"/>
              </a:solidFill>
              <a:latin typeface="Gotham Black" panose="02000603040000020004" pitchFamily="2" charset="0"/>
            </a:endParaRPr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B54CDAF0-72BF-45BF-8B26-C2778A671CA0}"/>
              </a:ext>
            </a:extLst>
          </p:cNvPr>
          <p:cNvSpPr/>
          <p:nvPr userDrawn="1"/>
        </p:nvSpPr>
        <p:spPr>
          <a:xfrm rot="10800000">
            <a:off x="9238778" y="-1"/>
            <a:ext cx="2953222" cy="2819403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innerShdw blurRad="1397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highlight>
                <a:srgbClr val="3F95A0"/>
              </a:highlight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F78F62E-AB73-4AC1-A769-253F585E8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7754" y="998165"/>
            <a:ext cx="3806605" cy="82307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CBC7873-BA6A-4A2F-AE07-6B5137A0AD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623" y="1009317"/>
            <a:ext cx="1130691" cy="811406"/>
          </a:xfrm>
        </p:spPr>
        <p:txBody>
          <a:bodyPr>
            <a:noAutofit/>
          </a:bodyPr>
          <a:lstStyle>
            <a:lvl1pPr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2CA05F3-83AB-47A4-935E-DF46C4DA53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704973" y="1323309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42BDD1B-3BC3-4403-98D3-E85F1529AB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622" y="1821236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FDADFD62-A84C-46EF-8806-8BE916EAE1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623" y="2299073"/>
            <a:ext cx="1130691" cy="811406"/>
          </a:xfrm>
        </p:spPr>
        <p:txBody>
          <a:bodyPr>
            <a:noAutofit/>
          </a:bodyPr>
          <a:lstStyle>
            <a:lvl1pPr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93262AE-1548-44BA-9A85-1305E56463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704973" y="2613065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A333E012-3565-412E-B994-378E75B82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622" y="3110992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2F782F65-89B7-4038-A4CB-593F01C39B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623" y="3598950"/>
            <a:ext cx="1130691" cy="811406"/>
          </a:xfrm>
        </p:spPr>
        <p:txBody>
          <a:bodyPr>
            <a:noAutofit/>
          </a:bodyPr>
          <a:lstStyle>
            <a:lvl1pPr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113C7F6-A64B-4FC5-AE09-74F0084E6E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704973" y="3912942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10F6B76C-4C9D-4A41-849D-1385E9CECD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2" y="4410869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E4AE0ABD-980D-4D6B-A0E6-66AFCD3FE6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623" y="4899448"/>
            <a:ext cx="1130691" cy="811406"/>
          </a:xfrm>
        </p:spPr>
        <p:txBody>
          <a:bodyPr>
            <a:noAutofit/>
          </a:bodyPr>
          <a:lstStyle>
            <a:lvl1pPr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B23D7D49-822B-4EBB-85FC-D63C9ECC5E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704973" y="5213440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0D47EBE0-3819-4818-8C2A-E6123BB2B7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622" y="5711367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3FE2F8F-FDF7-4674-A4BC-7F5171F63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2601" y="6072681"/>
            <a:ext cx="697921" cy="6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6.25E-7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 L 4.58333E-6 0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6.25E-7 4.44444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 L 4.58333E-6 0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6.25E-7 4.44444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 L 4.58333E-6 0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6.25E-7 4.44444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 L 4.58333E-6 0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/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 animBg="1"/>
      <p:bldP spid="18" grpId="0" build="p"/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/>
      <p:bldP spid="2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 animBg="1"/>
      <p:bldP spid="21" grpId="0" build="p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1"/>
      <p:bldP spid="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1" animBg="1"/>
      <p:bldP spid="24" grpId="0" build="p"/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/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 animBg="1"/>
      <p:bldP spid="29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590A492-1126-4C13-AA8B-834A5CF7C6D6}"/>
              </a:ext>
            </a:extLst>
          </p:cNvPr>
          <p:cNvSpPr txBox="1"/>
          <p:nvPr userDrawn="1"/>
        </p:nvSpPr>
        <p:spPr>
          <a:xfrm rot="10800000">
            <a:off x="2910114" y="0"/>
            <a:ext cx="9281886" cy="6858000"/>
          </a:xfrm>
          <a:custGeom>
            <a:avLst/>
            <a:gdLst>
              <a:gd name="connsiteX0" fmla="*/ 9281886 w 9281886"/>
              <a:gd name="connsiteY0" fmla="*/ 6858000 h 6858000"/>
              <a:gd name="connsiteX1" fmla="*/ 0 w 9281886"/>
              <a:gd name="connsiteY1" fmla="*/ 6858000 h 6858000"/>
              <a:gd name="connsiteX2" fmla="*/ 0 w 9281886"/>
              <a:gd name="connsiteY2" fmla="*/ 0 h 6858000"/>
              <a:gd name="connsiteX3" fmla="*/ 2423886 w 9281886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886" h="6858000">
                <a:moveTo>
                  <a:pt x="928188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2423886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127000" dist="38100" dir="8100000" algn="tr" rotWithShape="0">
              <a:prstClr val="black">
                <a:alpha val="18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chemeClr val="bg1"/>
              </a:solidFill>
              <a:latin typeface="Gotham Black" panose="02000603040000020004" pitchFamily="2" charset="0"/>
            </a:endParaRPr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B54CDAF0-72BF-45BF-8B26-C2778A671CA0}"/>
              </a:ext>
            </a:extLst>
          </p:cNvPr>
          <p:cNvSpPr/>
          <p:nvPr userDrawn="1"/>
        </p:nvSpPr>
        <p:spPr>
          <a:xfrm rot="10800000">
            <a:off x="9238778" y="-1"/>
            <a:ext cx="2953222" cy="2819403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innerShdw blurRad="1397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highlight>
                <a:srgbClr val="3F95A0"/>
              </a:highlight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F78F62E-AB73-4AC1-A769-253F585E8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7754" y="998165"/>
            <a:ext cx="3806605" cy="82307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CBC7873-BA6A-4A2F-AE07-6B5137A0AD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623" y="116689"/>
            <a:ext cx="1130691" cy="811406"/>
          </a:xfrm>
        </p:spPr>
        <p:txBody>
          <a:bodyPr>
            <a:noAutofit/>
          </a:bodyPr>
          <a:lstStyle>
            <a:lvl1pPr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2CA05F3-83AB-47A4-935E-DF46C4DA53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704973" y="430681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42BDD1B-3BC3-4403-98D3-E85F1529AB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622" y="863292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FDADFD62-A84C-46EF-8806-8BE916EAE1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623" y="1199617"/>
            <a:ext cx="1130691" cy="811406"/>
          </a:xfrm>
        </p:spPr>
        <p:txBody>
          <a:bodyPr>
            <a:noAutofit/>
          </a:bodyPr>
          <a:lstStyle>
            <a:lvl1pPr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93262AE-1548-44BA-9A85-1305E56463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704973" y="1513609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A333E012-3565-412E-B994-378E75B82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622" y="1935334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2F782F65-89B7-4038-A4CB-593F01C39B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623" y="2260001"/>
            <a:ext cx="1130691" cy="811406"/>
          </a:xfrm>
        </p:spPr>
        <p:txBody>
          <a:bodyPr>
            <a:noAutofit/>
          </a:bodyPr>
          <a:lstStyle>
            <a:lvl1pPr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113C7F6-A64B-4FC5-AE09-74F0084E6E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704973" y="2573993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10F6B76C-4C9D-4A41-849D-1385E9CECD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2" y="3017492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E4AE0ABD-980D-4D6B-A0E6-66AFCD3FE6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623" y="3364562"/>
            <a:ext cx="1130691" cy="811406"/>
          </a:xfrm>
        </p:spPr>
        <p:txBody>
          <a:bodyPr>
            <a:noAutofit/>
          </a:bodyPr>
          <a:lstStyle>
            <a:lvl1pPr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B23D7D49-822B-4EBB-85FC-D63C9ECC5E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704973" y="3678554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0D47EBE0-3819-4818-8C2A-E6123BB2B7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622" y="4111165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C40808AE-F2B0-4D7F-91AF-A30F0F8AF7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4735" y="4442251"/>
            <a:ext cx="1130691" cy="811406"/>
          </a:xfrm>
        </p:spPr>
        <p:txBody>
          <a:bodyPr>
            <a:noAutofit/>
          </a:bodyPr>
          <a:lstStyle>
            <a:lvl1pPr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12E45218-ED25-48EA-A69C-F35D6FF364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694085" y="4756243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147F24B-DDC2-4D9A-9CDE-2B254B5D63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4734" y="5188854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35" name="Espace réservé du texte 15">
            <a:extLst>
              <a:ext uri="{FF2B5EF4-FFF2-40B4-BE49-F238E27FC236}">
                <a16:creationId xmlns:a16="http://schemas.microsoft.com/office/drawing/2014/main" id="{19858882-FC3B-4EE1-94CD-BE768B8FFA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735" y="5540751"/>
            <a:ext cx="1130691" cy="811406"/>
          </a:xfrm>
        </p:spPr>
        <p:txBody>
          <a:bodyPr>
            <a:noAutofit/>
          </a:bodyPr>
          <a:lstStyle>
            <a:lvl1pPr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09C8532F-BC04-47E6-93C0-FF7BB0D31E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5400000">
            <a:off x="694085" y="5854743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7" name="Espace réservé du texte 17">
            <a:extLst>
              <a:ext uri="{FF2B5EF4-FFF2-40B4-BE49-F238E27FC236}">
                <a16:creationId xmlns:a16="http://schemas.microsoft.com/office/drawing/2014/main" id="{E8C07613-E1CC-4709-B779-298E5E5702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4734" y="6287354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3460C31-15AD-43EA-A245-9440166DA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2601" y="6072681"/>
            <a:ext cx="697921" cy="6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2 L 1.66667E-6 -4.0740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2.59259E-6 L 4.58333E-6 2.59259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2 L 1.66667E-6 -4.44444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2.22222E-6 L 4.58333E-6 2.22222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2 L 1.66667E-6 -4.07407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2.59259E-6 L 4.58333E-6 2.59259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1.66667E-6 4.81481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1.48148E-6 L 4.58333E-6 1.48148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3.125E-6 -1.11111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6 -2.96296E-6 L -3.95833E-6 -2.96296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3.125E-6 3.7037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6 1.85185E-6 L -3.95833E-6 1.85185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385 2.59259E-6 L 4.58333E-6 2.59259E-6 " pathEditMode="relative" rAng="0" ptsTypes="AA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693" y="0"/>
                    </p:animMotion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2 L 1.66667E-6 -4.07407E-6 " pathEditMode="relative" rAng="0" ptsTypes="AA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8" grpId="0" build="p"/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385 2.22222E-6 L 4.58333E-6 2.22222E-6 " pathEditMode="relative" rAng="0" ptsTypes="AA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693" y="0"/>
                    </p:animMotion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2 L 1.66667E-6 -4.44444E-6 " pathEditMode="relative" rAng="0" ptsTypes="AA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21" grpId="0" build="p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385 2.59259E-6 L 4.58333E-6 2.59259E-6 " pathEditMode="relative" rAng="0" ptsTypes="AA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693" y="0"/>
                    </p:animMotion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2 L 1.66667E-6 -4.07407E-6 " pathEditMode="relative" rAng="0" ptsTypes="AA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24" grpId="0" build="p"/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385 1.48148E-6 L 4.58333E-6 1.48148E-6 " pathEditMode="relative" rAng="0" ptsTypes="AA">
                      <p:cBhvr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693" y="0"/>
                    </p:animMotion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1.66667E-6 4.81481E-6 " pathEditMode="relative" rAng="0" ptsTypes="AA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29" grpId="0" build="p"/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386 -2.96296E-6 L -3.95833E-6 -2.96296E-6 " pathEditMode="relative" rAng="0" ptsTypes="AA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693" y="0"/>
                    </p:animMotion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3.125E-6 -1.11111E-6 " pathEditMode="relative" rAng="0" ptsTypes="AA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34" grpId="0" build="p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386 1.85185E-6 L -3.95833E-6 1.85185E-6 " pathEditMode="relative" rAng="0" ptsTypes="AA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693" y="0"/>
                    </p:animMotion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3.125E-6 3.7037E-6 " pathEditMode="relative" rAng="0" ptsTypes="AA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37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9788" y="1933747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2624452"/>
            <a:ext cx="8122913" cy="3125594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</p:spTree>
    <p:extLst>
      <p:ext uri="{BB962C8B-B14F-4D97-AF65-F5344CB8AC3E}">
        <p14:creationId xmlns:p14="http://schemas.microsoft.com/office/powerpoint/2010/main" val="1711478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1933746"/>
            <a:ext cx="8103863" cy="3816300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Et prima post </a:t>
            </a:r>
            <a:r>
              <a:rPr lang="fr-FR" dirty="0" err="1"/>
              <a:t>Osdroenam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, ut dictum est, ab </a:t>
            </a:r>
            <a:r>
              <a:rPr lang="fr-FR" dirty="0" err="1"/>
              <a:t>hac</a:t>
            </a:r>
            <a:r>
              <a:rPr lang="fr-FR" dirty="0"/>
              <a:t> </a:t>
            </a:r>
            <a:r>
              <a:rPr lang="fr-FR" dirty="0" err="1"/>
              <a:t>descriptione</a:t>
            </a:r>
            <a:r>
              <a:rPr lang="fr-FR" dirty="0"/>
              <a:t> </a:t>
            </a:r>
            <a:r>
              <a:rPr lang="fr-FR" dirty="0" err="1"/>
              <a:t>discrevimus</a:t>
            </a:r>
            <a:r>
              <a:rPr lang="fr-FR" dirty="0"/>
              <a:t>, </a:t>
            </a:r>
            <a:r>
              <a:rPr lang="fr-FR" dirty="0" err="1"/>
              <a:t>Commagena</a:t>
            </a:r>
            <a:r>
              <a:rPr lang="fr-FR" dirty="0"/>
              <a:t>, nunc </a:t>
            </a:r>
            <a:r>
              <a:rPr lang="fr-FR" dirty="0" err="1"/>
              <a:t>Euphratensis</a:t>
            </a:r>
            <a:r>
              <a:rPr lang="fr-FR" dirty="0"/>
              <a:t>, </a:t>
            </a:r>
            <a:r>
              <a:rPr lang="fr-FR" dirty="0" err="1"/>
              <a:t>clementer</a:t>
            </a:r>
            <a:r>
              <a:rPr lang="fr-FR" dirty="0"/>
              <a:t> </a:t>
            </a:r>
            <a:r>
              <a:rPr lang="fr-FR" dirty="0" err="1"/>
              <a:t>adsurgit</a:t>
            </a:r>
            <a:r>
              <a:rPr lang="fr-FR" dirty="0"/>
              <a:t>, </a:t>
            </a:r>
            <a:r>
              <a:rPr lang="fr-FR" dirty="0" err="1"/>
              <a:t>Hierapoli</a:t>
            </a:r>
            <a:r>
              <a:rPr lang="fr-FR" dirty="0"/>
              <a:t>, </a:t>
            </a:r>
            <a:r>
              <a:rPr lang="fr-FR" dirty="0" err="1"/>
              <a:t>vetere</a:t>
            </a:r>
            <a:r>
              <a:rPr lang="fr-FR" dirty="0"/>
              <a:t> Nino et </a:t>
            </a:r>
            <a:r>
              <a:rPr lang="fr-FR" dirty="0" err="1"/>
              <a:t>Samosata</a:t>
            </a:r>
            <a:r>
              <a:rPr lang="fr-FR" dirty="0"/>
              <a:t> </a:t>
            </a:r>
            <a:r>
              <a:rPr lang="fr-FR" dirty="0" err="1"/>
              <a:t>civitatibus</a:t>
            </a:r>
            <a:r>
              <a:rPr lang="fr-FR" dirty="0"/>
              <a:t> amplis </a:t>
            </a:r>
            <a:r>
              <a:rPr lang="fr-FR" dirty="0" err="1"/>
              <a:t>inlustris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Utque</a:t>
            </a:r>
            <a:r>
              <a:rPr lang="fr-FR" dirty="0"/>
              <a:t> </a:t>
            </a:r>
            <a:r>
              <a:rPr lang="fr-FR" dirty="0" err="1"/>
              <a:t>aegrum</a:t>
            </a:r>
            <a:r>
              <a:rPr lang="fr-FR" dirty="0"/>
              <a:t> corpus </a:t>
            </a:r>
            <a:r>
              <a:rPr lang="fr-FR" dirty="0" err="1"/>
              <a:t>quassari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levibus</a:t>
            </a:r>
            <a:r>
              <a:rPr lang="fr-FR" dirty="0"/>
              <a:t> </a:t>
            </a:r>
            <a:r>
              <a:rPr lang="fr-FR" dirty="0" err="1"/>
              <a:t>solet</a:t>
            </a:r>
            <a:r>
              <a:rPr lang="fr-FR" dirty="0"/>
              <a:t> </a:t>
            </a:r>
            <a:r>
              <a:rPr lang="fr-FR" dirty="0" err="1"/>
              <a:t>offensis</a:t>
            </a:r>
            <a:r>
              <a:rPr lang="fr-FR" dirty="0"/>
              <a:t>, </a:t>
            </a:r>
            <a:r>
              <a:rPr lang="fr-FR" dirty="0" err="1"/>
              <a:t>ita</a:t>
            </a:r>
            <a:r>
              <a:rPr lang="fr-FR" dirty="0"/>
              <a:t> animus </a:t>
            </a:r>
            <a:r>
              <a:rPr lang="fr-FR" dirty="0" err="1"/>
              <a:t>eius</a:t>
            </a:r>
            <a:r>
              <a:rPr lang="fr-FR" dirty="0"/>
              <a:t> </a:t>
            </a:r>
            <a:r>
              <a:rPr lang="fr-FR" dirty="0" err="1"/>
              <a:t>angustus</a:t>
            </a:r>
            <a:r>
              <a:rPr lang="fr-FR" dirty="0"/>
              <a:t> et </a:t>
            </a:r>
            <a:r>
              <a:rPr lang="fr-FR" dirty="0" err="1"/>
              <a:t>tener</a:t>
            </a:r>
            <a:r>
              <a:rPr lang="fr-FR" dirty="0"/>
              <a:t>, </a:t>
            </a:r>
            <a:r>
              <a:rPr lang="fr-FR" dirty="0" err="1"/>
              <a:t>quicquid</a:t>
            </a:r>
            <a:r>
              <a:rPr lang="fr-FR" dirty="0"/>
              <a:t> </a:t>
            </a:r>
            <a:r>
              <a:rPr lang="fr-FR" dirty="0" err="1"/>
              <a:t>increpuisset</a:t>
            </a:r>
            <a:r>
              <a:rPr lang="fr-FR" dirty="0"/>
              <a:t>, ad </a:t>
            </a:r>
            <a:r>
              <a:rPr lang="fr-FR" dirty="0" err="1"/>
              <a:t>salutis</a:t>
            </a:r>
            <a:r>
              <a:rPr lang="fr-FR" dirty="0"/>
              <a:t> </a:t>
            </a:r>
            <a:r>
              <a:rPr lang="fr-FR" dirty="0" err="1"/>
              <a:t>suae</a:t>
            </a:r>
            <a:r>
              <a:rPr lang="fr-FR" dirty="0"/>
              <a:t> </a:t>
            </a:r>
            <a:r>
              <a:rPr lang="fr-FR" dirty="0" err="1"/>
              <a:t>dispendium</a:t>
            </a:r>
            <a:r>
              <a:rPr lang="fr-FR" dirty="0"/>
              <a:t> </a:t>
            </a:r>
            <a:r>
              <a:rPr lang="fr-FR" dirty="0" err="1"/>
              <a:t>existimans</a:t>
            </a:r>
            <a:r>
              <a:rPr lang="fr-FR" dirty="0"/>
              <a:t> factum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cogitatum</a:t>
            </a:r>
            <a:r>
              <a:rPr lang="fr-FR" dirty="0"/>
              <a:t>, </a:t>
            </a:r>
            <a:r>
              <a:rPr lang="fr-FR" dirty="0" err="1"/>
              <a:t>insontium</a:t>
            </a:r>
            <a:r>
              <a:rPr lang="fr-FR" dirty="0"/>
              <a:t> </a:t>
            </a:r>
            <a:r>
              <a:rPr lang="fr-FR" dirty="0" err="1"/>
              <a:t>caedibus</a:t>
            </a:r>
            <a:r>
              <a:rPr lang="fr-FR" dirty="0"/>
              <a:t> </a:t>
            </a:r>
            <a:r>
              <a:rPr lang="fr-FR" dirty="0" err="1"/>
              <a:t>fecit</a:t>
            </a:r>
            <a:r>
              <a:rPr lang="fr-FR" dirty="0"/>
              <a:t> </a:t>
            </a:r>
            <a:r>
              <a:rPr lang="fr-FR" dirty="0" err="1"/>
              <a:t>victoriam</a:t>
            </a:r>
            <a:r>
              <a:rPr lang="fr-FR" dirty="0"/>
              <a:t> </a:t>
            </a:r>
            <a:r>
              <a:rPr lang="fr-FR" dirty="0" err="1"/>
              <a:t>luctuosam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Proinde</a:t>
            </a:r>
            <a:r>
              <a:rPr lang="fr-FR" dirty="0"/>
              <a:t> </a:t>
            </a:r>
            <a:r>
              <a:rPr lang="fr-FR" dirty="0" err="1"/>
              <a:t>concepta</a:t>
            </a:r>
            <a:r>
              <a:rPr lang="fr-FR" dirty="0"/>
              <a:t> </a:t>
            </a:r>
            <a:r>
              <a:rPr lang="fr-FR" dirty="0" err="1"/>
              <a:t>rabie</a:t>
            </a:r>
            <a:r>
              <a:rPr lang="fr-FR" dirty="0"/>
              <a:t> </a:t>
            </a:r>
            <a:r>
              <a:rPr lang="fr-FR" dirty="0" err="1"/>
              <a:t>saeviore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desperatio</a:t>
            </a:r>
            <a:r>
              <a:rPr lang="fr-FR" dirty="0"/>
              <a:t> </a:t>
            </a:r>
            <a:r>
              <a:rPr lang="fr-FR" dirty="0" err="1"/>
              <a:t>incendebat</a:t>
            </a:r>
            <a:r>
              <a:rPr lang="fr-FR" dirty="0"/>
              <a:t> et </a:t>
            </a:r>
            <a:r>
              <a:rPr lang="fr-FR" dirty="0" err="1"/>
              <a:t>fames</a:t>
            </a:r>
            <a:r>
              <a:rPr lang="fr-FR" dirty="0"/>
              <a:t>, </a:t>
            </a:r>
            <a:r>
              <a:rPr lang="fr-FR" dirty="0" err="1"/>
              <a:t>amplificatis</a:t>
            </a:r>
            <a:r>
              <a:rPr lang="fr-FR" dirty="0"/>
              <a:t> </a:t>
            </a:r>
            <a:r>
              <a:rPr lang="fr-FR" dirty="0" err="1"/>
              <a:t>viribus</a:t>
            </a:r>
            <a:r>
              <a:rPr lang="fr-FR" dirty="0"/>
              <a:t> </a:t>
            </a:r>
            <a:r>
              <a:rPr lang="fr-FR" dirty="0" err="1"/>
              <a:t>ardore</a:t>
            </a:r>
            <a:r>
              <a:rPr lang="fr-FR" dirty="0"/>
              <a:t> </a:t>
            </a:r>
            <a:r>
              <a:rPr lang="fr-FR" dirty="0" err="1"/>
              <a:t>incohibili</a:t>
            </a:r>
            <a:r>
              <a:rPr lang="fr-FR" dirty="0"/>
              <a:t> in </a:t>
            </a:r>
            <a:r>
              <a:rPr lang="fr-FR" dirty="0" err="1"/>
              <a:t>excidium</a:t>
            </a:r>
            <a:r>
              <a:rPr lang="fr-FR" dirty="0"/>
              <a:t> </a:t>
            </a:r>
            <a:r>
              <a:rPr lang="fr-FR" dirty="0" err="1"/>
              <a:t>urbium</a:t>
            </a:r>
            <a:r>
              <a:rPr lang="fr-FR" dirty="0"/>
              <a:t> </a:t>
            </a:r>
            <a:r>
              <a:rPr lang="fr-FR" dirty="0" err="1"/>
              <a:t>matris</a:t>
            </a:r>
            <a:r>
              <a:rPr lang="fr-FR" dirty="0"/>
              <a:t> </a:t>
            </a:r>
            <a:r>
              <a:rPr lang="fr-FR" dirty="0" err="1"/>
              <a:t>Seleuciae</a:t>
            </a:r>
            <a:r>
              <a:rPr lang="fr-FR" dirty="0"/>
              <a:t> </a:t>
            </a:r>
            <a:r>
              <a:rPr lang="fr-FR" dirty="0" err="1"/>
              <a:t>efferebantur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comes</a:t>
            </a:r>
            <a:r>
              <a:rPr lang="fr-FR" dirty="0"/>
              <a:t> </a:t>
            </a:r>
            <a:r>
              <a:rPr lang="fr-FR" dirty="0" err="1"/>
              <a:t>tuebatur</a:t>
            </a:r>
            <a:r>
              <a:rPr lang="fr-FR" dirty="0"/>
              <a:t> </a:t>
            </a:r>
            <a:r>
              <a:rPr lang="fr-FR" dirty="0" err="1"/>
              <a:t>Castricius</a:t>
            </a:r>
            <a:r>
              <a:rPr lang="fr-FR" dirty="0"/>
              <a:t> </a:t>
            </a:r>
            <a:r>
              <a:rPr lang="fr-FR" dirty="0" err="1"/>
              <a:t>tresque</a:t>
            </a:r>
            <a:r>
              <a:rPr lang="fr-FR" dirty="0"/>
              <a:t> </a:t>
            </a:r>
            <a:r>
              <a:rPr lang="fr-FR" dirty="0" err="1"/>
              <a:t>legiones</a:t>
            </a:r>
            <a:r>
              <a:rPr lang="fr-FR" dirty="0"/>
              <a:t> </a:t>
            </a:r>
            <a:r>
              <a:rPr lang="fr-FR" dirty="0" err="1"/>
              <a:t>bellicis</a:t>
            </a:r>
            <a:r>
              <a:rPr lang="fr-FR" dirty="0"/>
              <a:t> </a:t>
            </a:r>
            <a:r>
              <a:rPr lang="fr-FR" dirty="0" err="1"/>
              <a:t>sudoribus</a:t>
            </a:r>
            <a:r>
              <a:rPr lang="fr-FR" dirty="0"/>
              <a:t> </a:t>
            </a:r>
            <a:r>
              <a:rPr lang="fr-FR" dirty="0" err="1"/>
              <a:t>induratae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</p:spTree>
    <p:extLst>
      <p:ext uri="{BB962C8B-B14F-4D97-AF65-F5344CB8AC3E}">
        <p14:creationId xmlns:p14="http://schemas.microsoft.com/office/powerpoint/2010/main" val="257319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31A1B081-5A48-4FC5-96CA-9CC77D452F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7326" y="1823714"/>
            <a:ext cx="3329822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02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35E9A05E-1F23-4711-AFF1-B88AFA0B74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04852" y="1827902"/>
            <a:ext cx="3329823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01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CE611BC5-5D1D-4886-A4CB-BB844E825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2499127" y="1823716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35E73CF-DCB7-4D97-B173-CE0630EE7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0800000">
            <a:off x="6358897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5" name="Espace réservé du texte 26">
            <a:extLst>
              <a:ext uri="{FF2B5EF4-FFF2-40B4-BE49-F238E27FC236}">
                <a16:creationId xmlns:a16="http://schemas.microsoft.com/office/drawing/2014/main" id="{0A9FA3B6-DE7B-4993-BF01-FE8BC5717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9127" y="3147115"/>
            <a:ext cx="3336769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6" name="Espace réservé du texte 26">
            <a:extLst>
              <a:ext uri="{FF2B5EF4-FFF2-40B4-BE49-F238E27FC236}">
                <a16:creationId xmlns:a16="http://schemas.microsoft.com/office/drawing/2014/main" id="{B3E14B3F-7F6B-41FD-BE8C-B9838CE70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8897" y="3147114"/>
            <a:ext cx="3336768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7" name="Espace réservé du texte 26">
            <a:extLst>
              <a:ext uri="{FF2B5EF4-FFF2-40B4-BE49-F238E27FC236}">
                <a16:creationId xmlns:a16="http://schemas.microsoft.com/office/drawing/2014/main" id="{739EDA04-9C26-468A-98E0-501F7D1ABA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99127" y="2646576"/>
            <a:ext cx="3336769" cy="399200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18" name="Espace réservé du texte 26">
            <a:extLst>
              <a:ext uri="{FF2B5EF4-FFF2-40B4-BE49-F238E27FC236}">
                <a16:creationId xmlns:a16="http://schemas.microsoft.com/office/drawing/2014/main" id="{E24D5AE7-11EB-4038-803C-438C67D7E5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7326" y="2646576"/>
            <a:ext cx="3336768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510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8.33333E-7 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0 L 2.91667E-6 0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4.375E-6 7.40741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2.96296E-6 L -2.70833E-6 2.96296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2.96296E-6 L -2.70833E-6 2.96296E-6 " pathEditMode="relative" rAng="0" ptsTypes="AA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0 L 2.91667E-6 0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8.33333E-7 7.40741E-7 " pathEditMode="relative" rAng="0" ptsTypes="AA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4.375E-6 7.40741E-7 " pathEditMode="relative" rAng="0" ptsTypes="AA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365AD641-7AA9-43BA-BE42-E31110F410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5880" y="1823714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03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4CC3FD31-3D6D-4BB3-AA4C-17C817B1ED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9114" y="1823714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C50206C-E449-4E9D-B6D1-62C47B512D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24079" y="1827902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01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D7CF31A0-9AF7-461A-9EAE-3C86B2C88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1418353" y="1823716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EC8200D8-47B9-48E1-974D-AA787B9521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0800000">
            <a:off x="4720685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6C19F9FA-67D1-4AA7-80EB-67D8E7DA03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800000">
            <a:off x="8022101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8353" y="3147115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9B61E216-9360-4BC8-A176-5859452161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3017" y="3147114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du texte 26">
            <a:extLst>
              <a:ext uri="{FF2B5EF4-FFF2-40B4-BE49-F238E27FC236}">
                <a16:creationId xmlns:a16="http://schemas.microsoft.com/office/drawing/2014/main" id="{8439CA7D-BB63-4998-BF23-C0EABB71DD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0685" y="3147114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22" name="Espace réservé du texte 26">
            <a:extLst>
              <a:ext uri="{FF2B5EF4-FFF2-40B4-BE49-F238E27FC236}">
                <a16:creationId xmlns:a16="http://schemas.microsoft.com/office/drawing/2014/main" id="{FD2320B8-38FD-41A6-9654-2DA81B0690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18353" y="2646576"/>
            <a:ext cx="2750630" cy="399200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4" name="Espace réservé du texte 26">
            <a:extLst>
              <a:ext uri="{FF2B5EF4-FFF2-40B4-BE49-F238E27FC236}">
                <a16:creationId xmlns:a16="http://schemas.microsoft.com/office/drawing/2014/main" id="{AF7FE7A3-064A-47E6-8BDA-E1AA802081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19114" y="2646576"/>
            <a:ext cx="275063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6" name="Espace réservé du texte 26">
            <a:extLst>
              <a:ext uri="{FF2B5EF4-FFF2-40B4-BE49-F238E27FC236}">
                <a16:creationId xmlns:a16="http://schemas.microsoft.com/office/drawing/2014/main" id="{FD096DB9-792C-4CA2-8606-4590F7834B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3017" y="2646576"/>
            <a:ext cx="275063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122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2.70833E-6 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0 L 3.125E-6 0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2.70833E-6 7.40741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0 L 3.125E-6 0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2.70833E-6 7.40741E-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0 L 3.125E-6 0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0 L 3.125E-6 0 " pathEditMode="relative" rAng="0" ptsTypes="AA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0 L 3.125E-6 0 " pathEditMode="relative" rAng="0" ptsTypes="AA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0 L 3.125E-6 0 " pathEditMode="relative" rAng="0" ptsTypes="AA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2.70833E-6 7.40741E-7 " pathEditMode="relative" rAng="0" ptsTypes="AA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2.70833E-6 7.40741E-7 " pathEditMode="relative" rAng="0" ptsTypes="AA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2.70833E-6 7.40741E-7 " pathEditMode="relative" rAng="0" ptsTypes="AA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/>
      <p:bldP spid="10" grpId="0" build="p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 -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A9145C5-8888-404A-855D-047EA799F1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66821" y="1823714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03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BE44BA2E-3E93-4912-AE67-58721268DA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6659" y="1823714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02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BFEC395D-159B-4DAE-B2FE-208179886C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573" y="1827902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01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B03C66BC-2983-4397-AC58-5C42C8A66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451847" y="1823716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1A629B78-4372-4032-8D8C-9EABAF1945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0800000">
            <a:off x="3308230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05972589-2E8E-487E-AF4E-ADA7B4901B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800000">
            <a:off x="6163042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9" name="Espace réservé du texte 26">
            <a:extLst>
              <a:ext uri="{FF2B5EF4-FFF2-40B4-BE49-F238E27FC236}">
                <a16:creationId xmlns:a16="http://schemas.microsoft.com/office/drawing/2014/main" id="{29BB5279-2775-492C-9E00-47598596B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47" y="3147115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20" name="Espace réservé du texte 26">
            <a:extLst>
              <a:ext uri="{FF2B5EF4-FFF2-40B4-BE49-F238E27FC236}">
                <a16:creationId xmlns:a16="http://schemas.microsoft.com/office/drawing/2014/main" id="{FB08ADD2-1A7B-4E6D-A406-48DD71A356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63958" y="3147114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21" name="Espace réservé du texte 26">
            <a:extLst>
              <a:ext uri="{FF2B5EF4-FFF2-40B4-BE49-F238E27FC236}">
                <a16:creationId xmlns:a16="http://schemas.microsoft.com/office/drawing/2014/main" id="{6B9FF13A-B251-46FD-A6E7-7EEF364945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08230" y="3147114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22" name="Espace réservé du texte 26">
            <a:extLst>
              <a:ext uri="{FF2B5EF4-FFF2-40B4-BE49-F238E27FC236}">
                <a16:creationId xmlns:a16="http://schemas.microsoft.com/office/drawing/2014/main" id="{3B0D168C-68AC-435B-A56D-329F9901B2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847" y="2646576"/>
            <a:ext cx="2750630" cy="399200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4" name="Espace réservé du texte 26">
            <a:extLst>
              <a:ext uri="{FF2B5EF4-FFF2-40B4-BE49-F238E27FC236}">
                <a16:creationId xmlns:a16="http://schemas.microsoft.com/office/drawing/2014/main" id="{A1B75C74-505E-4AB8-962A-0954DC7D35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06659" y="2646576"/>
            <a:ext cx="275063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6" name="Espace réservé du texte 26">
            <a:extLst>
              <a:ext uri="{FF2B5EF4-FFF2-40B4-BE49-F238E27FC236}">
                <a16:creationId xmlns:a16="http://schemas.microsoft.com/office/drawing/2014/main" id="{09935836-39A7-4C15-9DD7-5FAAEA599B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3958" y="2646576"/>
            <a:ext cx="275063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DB7B100F-3042-4007-8DC2-2FD37D5E77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21633" y="1823714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rgbClr val="0096C7"/>
                  </a:solidFill>
                </a:ln>
                <a:noFill/>
                <a:effectLst>
                  <a:outerShdw blurRad="127000" dist="88900" dir="2700000" algn="tl" rotWithShape="0">
                    <a:srgbClr val="48CAE4">
                      <a:alpha val="59000"/>
                    </a:srgb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04</a:t>
            </a:r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6EA67B88-FA95-4952-BC55-409F5C6932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0800000">
            <a:off x="9017854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65DE6F58-1963-428D-ABD8-E764BA4BF2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18770" y="3147114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2" name="Espace réservé du texte 26">
            <a:extLst>
              <a:ext uri="{FF2B5EF4-FFF2-40B4-BE49-F238E27FC236}">
                <a16:creationId xmlns:a16="http://schemas.microsoft.com/office/drawing/2014/main" id="{03F7D026-414E-4F93-9E7B-92F4DC8AE4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18770" y="2646576"/>
            <a:ext cx="275063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91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4.16667E-7 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0 L 2.77556E-17 0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4.79167E-6 7.40741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2.96296E-6 L -3.95833E-6 2.96296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0 7.40741E-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2.96296E-6 L 6.25E-7 2.96296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0 7.40741E-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2.96296E-6 L 6.25E-7 2.9629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2.96296E-6 L 6.25E-7 2.96296E-6 " pathEditMode="relative" rAng="0" ptsTypes="AA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2.96296E-6 L -3.95833E-6 2.96296E-6 " pathEditMode="relative" rAng="0" ptsTypes="AA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0 L 2.77556E-17 0 " pathEditMode="relative" rAng="0" ptsTypes="AA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4.16667E-7 7.40741E-7 " pathEditMode="relative" rAng="0" ptsTypes="AA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4.79167E-6 7.40741E-7 " pathEditMode="relative" rAng="0" ptsTypes="AA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0 7.40741E-7 " pathEditMode="relative" rAng="0" ptsTypes="AA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2.96296E-6 L 6.25E-7 2.96296E-6 " pathEditMode="relative" rAng="0" ptsTypes="AA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3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0 7.40741E-7 " pathEditMode="relative" rAng="0" ptsTypes="AA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846294-908F-4A4A-80B5-B2F11C07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4A1AAD-B419-41E7-9190-4055FD811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E861D9-29EF-48F7-8877-EFAFAB111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7B8F7D-A9F8-444F-89A1-027F29DAE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0D64CE-FBFD-4308-846F-D06329C5F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BC90-A897-4A43-9CB9-60D7CF10B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31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2" r:id="rId3"/>
    <p:sldLayoutId id="214748367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54" r:id="rId10"/>
    <p:sldLayoutId id="2147483687" r:id="rId11"/>
    <p:sldLayoutId id="2147483680" r:id="rId12"/>
    <p:sldLayoutId id="2147483688" r:id="rId13"/>
    <p:sldLayoutId id="2147483681" r:id="rId14"/>
    <p:sldLayoutId id="2147483685" r:id="rId15"/>
    <p:sldLayoutId id="2147483682" r:id="rId16"/>
    <p:sldLayoutId id="2147483683" r:id="rId17"/>
    <p:sldLayoutId id="2147483684" r:id="rId18"/>
    <p:sldLayoutId id="2147483664" r:id="rId19"/>
    <p:sldLayoutId id="2147483686" r:id="rId20"/>
    <p:sldLayoutId id="2147483665" r:id="rId21"/>
    <p:sldLayoutId id="2147483666" r:id="rId22"/>
    <p:sldLayoutId id="2147483667" r:id="rId23"/>
    <p:sldLayoutId id="2147483668" r:id="rId24"/>
    <p:sldLayoutId id="2147483674" r:id="rId25"/>
    <p:sldLayoutId id="2147483675" r:id="rId26"/>
    <p:sldLayoutId id="2147483676" r:id="rId27"/>
    <p:sldLayoutId id="2147483678" r:id="rId28"/>
    <p:sldLayoutId id="2147483679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D9EC457C-E6D3-4613-A070-FA5B80CA61E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7837" b="7837"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D504AB-2241-48B3-BA42-7520E97DB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836" y="314632"/>
            <a:ext cx="5182857" cy="1060360"/>
          </a:xfrm>
          <a:solidFill>
            <a:srgbClr val="E7E7EA"/>
          </a:solidFill>
        </p:spPr>
        <p:txBody>
          <a:bodyPr/>
          <a:lstStyle/>
          <a:p>
            <a:r>
              <a:rPr lang="fr-FR" dirty="0"/>
              <a:t>RÉSULTATS AUDIENCES</a:t>
            </a:r>
          </a:p>
          <a:p>
            <a:r>
              <a:rPr lang="fr-FR" dirty="0"/>
              <a:t>DIGITALES 3 ÉCRANS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ED8717-8D93-4F5B-9817-B8FD81D548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9381" y="304801"/>
            <a:ext cx="221561" cy="155349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70F642-B7C8-41F8-8743-B5F190FC5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836" y="1472220"/>
            <a:ext cx="5192687" cy="414346"/>
          </a:xfrm>
          <a:solidFill>
            <a:schemeClr val="accent1"/>
          </a:solidFill>
        </p:spPr>
        <p:txBody>
          <a:bodyPr anchor="ctr"/>
          <a:lstStyle/>
          <a:p>
            <a:r>
              <a:rPr lang="fr-FR" sz="1600" dirty="0">
                <a:solidFill>
                  <a:schemeClr val="bg1"/>
                </a:solidFill>
              </a:rPr>
              <a:t>MÉDIAMÉTRIE INTERNET GLOBAL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327251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Espace réservé pour une image  35">
            <a:extLst>
              <a:ext uri="{FF2B5EF4-FFF2-40B4-BE49-F238E27FC236}">
                <a16:creationId xmlns:a16="http://schemas.microsoft.com/office/drawing/2014/main" id="{2CC72EFF-8E72-8D87-F92C-1760BD46EC2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7800" b="7800"/>
          <a:stretch>
            <a:fillRect/>
          </a:stretch>
        </p:blipFill>
        <p:spPr>
          <a:xfrm>
            <a:off x="0" y="8231"/>
            <a:ext cx="12192000" cy="685800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88EADA-ADBE-077A-FD6F-9E763D2B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600743"/>
            <a:ext cx="385601" cy="249385"/>
          </a:xfrm>
        </p:spPr>
        <p:txBody>
          <a:bodyPr/>
          <a:lstStyle/>
          <a:p>
            <a:fld id="{9313BC90-A897-4A43-9CB9-60D7CF10B76B}" type="slidenum">
              <a:rPr lang="fr-FR" sz="8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endParaRPr lang="fr-F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095F0A-C161-91AE-88AB-90F3AD8C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1146" y="6665009"/>
            <a:ext cx="9790890" cy="120852"/>
          </a:xfrm>
        </p:spPr>
        <p:txBody>
          <a:bodyPr/>
          <a:lstStyle/>
          <a:p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MÉDIAMÉTRIE INTERNET GLOBAL 3 ÉCRANS– AUDIENCES DIGITALES MENSUELLES DÉCEMBRE  2023 /  ENSEMBLE 2 ANS ET PLUS / BASE PARENTS</a:t>
            </a: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6D5C835B-1C77-BC05-E4A3-2431E18DCDFC}"/>
              </a:ext>
            </a:extLst>
          </p:cNvPr>
          <p:cNvSpPr txBox="1">
            <a:spLocks/>
          </p:cNvSpPr>
          <p:nvPr/>
        </p:nvSpPr>
        <p:spPr>
          <a:xfrm>
            <a:off x="0" y="519406"/>
            <a:ext cx="12191999" cy="533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/>
              <a:t>DIGITAL 366 / </a:t>
            </a:r>
            <a:r>
              <a:rPr lang="fr-FR" sz="3200" dirty="0">
                <a:solidFill>
                  <a:schemeClr val="accent4"/>
                </a:solidFill>
              </a:rPr>
              <a:t>DÉCEMBRE 2023</a:t>
            </a:r>
          </a:p>
          <a:p>
            <a:pPr algn="ctr"/>
            <a:endParaRPr lang="fr-FR" sz="3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7DB74E-790C-501C-F72F-6A6499DC0D8D}"/>
              </a:ext>
            </a:extLst>
          </p:cNvPr>
          <p:cNvSpPr txBox="1"/>
          <p:nvPr/>
        </p:nvSpPr>
        <p:spPr>
          <a:xfrm>
            <a:off x="0" y="1456233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tx2"/>
                </a:solidFill>
                <a:latin typeface="+mj-lt"/>
              </a:rPr>
              <a:t>34,415 MILLIONS DE V.U. MENSUELS</a:t>
            </a:r>
          </a:p>
          <a:p>
            <a:pPr algn="ctr"/>
            <a:r>
              <a:rPr lang="fr-FR" sz="2000" dirty="0">
                <a:solidFill>
                  <a:schemeClr val="tx2"/>
                </a:solidFill>
              </a:rPr>
              <a:t>62% DE COUVERTURE INTERNET GLOBAL</a:t>
            </a:r>
          </a:p>
        </p:txBody>
      </p:sp>
      <p:pic>
        <p:nvPicPr>
          <p:cNvPr id="16" name="Picture 5" descr="L:\04_Communication\g - Ressources Visuels et Création\Visuels et Création\Pictos\Mobile_Small_Noir.png">
            <a:extLst>
              <a:ext uri="{FF2B5EF4-FFF2-40B4-BE49-F238E27FC236}">
                <a16:creationId xmlns:a16="http://schemas.microsoft.com/office/drawing/2014/main" id="{6AC75B27-1F96-CEBF-F10A-CEA1053C5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72" y="5535165"/>
            <a:ext cx="1152128" cy="7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1BBD170-103F-5A25-D1FC-08AB9CFFB848}"/>
              </a:ext>
            </a:extLst>
          </p:cNvPr>
          <p:cNvSpPr txBox="1"/>
          <p:nvPr/>
        </p:nvSpPr>
        <p:spPr>
          <a:xfrm>
            <a:off x="3339946" y="4720425"/>
            <a:ext cx="2066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1"/>
                </a:solidFill>
                <a:latin typeface="+mj-lt"/>
              </a:rPr>
              <a:t>MOBILE</a:t>
            </a:r>
          </a:p>
          <a:p>
            <a:pPr algn="ctr"/>
            <a:r>
              <a:rPr lang="fr-FR" sz="2000" dirty="0">
                <a:solidFill>
                  <a:schemeClr val="accent1"/>
                </a:solidFill>
                <a:latin typeface="+mj-lt"/>
              </a:rPr>
              <a:t>30 683 000 VU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71AF6C1-01ED-1946-B99D-CC866231EF4D}"/>
              </a:ext>
            </a:extLst>
          </p:cNvPr>
          <p:cNvSpPr txBox="1"/>
          <p:nvPr/>
        </p:nvSpPr>
        <p:spPr>
          <a:xfrm>
            <a:off x="5664535" y="4720425"/>
            <a:ext cx="1882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2"/>
                </a:solidFill>
                <a:latin typeface="+mj-lt"/>
              </a:rPr>
              <a:t>DESKTOP</a:t>
            </a:r>
          </a:p>
          <a:p>
            <a:pPr algn="ctr"/>
            <a:r>
              <a:rPr lang="fr-FR" sz="2000" dirty="0">
                <a:solidFill>
                  <a:schemeClr val="accent2"/>
                </a:solidFill>
                <a:latin typeface="+mj-lt"/>
              </a:rPr>
              <a:t>7 651 000 VU </a:t>
            </a:r>
          </a:p>
        </p:txBody>
      </p:sp>
      <p:pic>
        <p:nvPicPr>
          <p:cNvPr id="21" name="Picture 2" descr="L:\04_Communication\g - Ressources Visuels et Création\Visuels et Création\Pictos\Ordi_Small_Noir.png">
            <a:extLst>
              <a:ext uri="{FF2B5EF4-FFF2-40B4-BE49-F238E27FC236}">
                <a16:creationId xmlns:a16="http://schemas.microsoft.com/office/drawing/2014/main" id="{7F392A8A-A657-C089-9A1E-B6B9DB2C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8" y="5449269"/>
            <a:ext cx="1672439" cy="11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6224C59-EB86-0D52-BE62-707DDFF3E00D}"/>
              </a:ext>
            </a:extLst>
          </p:cNvPr>
          <p:cNvSpPr txBox="1"/>
          <p:nvPr/>
        </p:nvSpPr>
        <p:spPr>
          <a:xfrm>
            <a:off x="7844997" y="4720425"/>
            <a:ext cx="1922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3"/>
                </a:solidFill>
                <a:latin typeface="+mj-lt"/>
              </a:rPr>
              <a:t>TABLETTE</a:t>
            </a:r>
          </a:p>
          <a:p>
            <a:pPr algn="ctr"/>
            <a:r>
              <a:rPr lang="fr-FR" sz="2000" dirty="0">
                <a:solidFill>
                  <a:schemeClr val="accent3"/>
                </a:solidFill>
                <a:latin typeface="+mj-lt"/>
              </a:rPr>
              <a:t>4 684 000 VU </a:t>
            </a:r>
          </a:p>
        </p:txBody>
      </p:sp>
      <p:pic>
        <p:nvPicPr>
          <p:cNvPr id="28" name="Picture 4" descr="L:\04_Communication\g - Ressources Visuels et Création\Visuels et Création\Pictos\Tablette_Small_Noir.png">
            <a:extLst>
              <a:ext uri="{FF2B5EF4-FFF2-40B4-BE49-F238E27FC236}">
                <a16:creationId xmlns:a16="http://schemas.microsoft.com/office/drawing/2014/main" id="{B1AA158E-C0D5-464C-6622-5317BF83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54" y="5544910"/>
            <a:ext cx="1224987" cy="8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80012B66-51BA-C562-8684-BBE704C50F7C}"/>
              </a:ext>
            </a:extLst>
          </p:cNvPr>
          <p:cNvGrpSpPr/>
          <p:nvPr/>
        </p:nvGrpSpPr>
        <p:grpSpPr>
          <a:xfrm>
            <a:off x="4528366" y="2411628"/>
            <a:ext cx="3135269" cy="1147524"/>
            <a:chOff x="4659569" y="2411628"/>
            <a:chExt cx="3135269" cy="1147524"/>
          </a:xfrm>
        </p:grpSpPr>
        <p:pic>
          <p:nvPicPr>
            <p:cNvPr id="29" name="Picture 2" descr="L:\04_Communication\g - Ressources Visuels et Création\Visuels et Création\Pictos\Ordi_Small_Noir.png">
              <a:extLst>
                <a:ext uri="{FF2B5EF4-FFF2-40B4-BE49-F238E27FC236}">
                  <a16:creationId xmlns:a16="http://schemas.microsoft.com/office/drawing/2014/main" id="{1A4C92B3-5BEB-3CA7-9F14-28CE830EB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133" y="2411628"/>
              <a:ext cx="1672439" cy="112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L:\04_Communication\g - Ressources Visuels et Création\Visuels et Création\Pictos\Tablette_Small_Noir.png">
              <a:extLst>
                <a:ext uri="{FF2B5EF4-FFF2-40B4-BE49-F238E27FC236}">
                  <a16:creationId xmlns:a16="http://schemas.microsoft.com/office/drawing/2014/main" id="{79F54D10-1644-56C0-792E-1092EC19D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851" y="2738087"/>
              <a:ext cx="1224987" cy="821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L:\04_Communication\g - Ressources Visuels et Création\Visuels et Création\Pictos\Mobile_Small_Noir.png">
              <a:extLst>
                <a:ext uri="{FF2B5EF4-FFF2-40B4-BE49-F238E27FC236}">
                  <a16:creationId xmlns:a16="http://schemas.microsoft.com/office/drawing/2014/main" id="{66D1C888-424D-3D2B-75E7-6BE990267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569" y="2435378"/>
              <a:ext cx="1152128" cy="772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936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FB40AD4-A1B7-46D3-B451-CB4E3507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609617"/>
            <a:ext cx="385601" cy="249385"/>
          </a:xfrm>
        </p:spPr>
        <p:txBody>
          <a:bodyPr/>
          <a:lstStyle/>
          <a:p>
            <a:fld id="{9313BC90-A897-4A43-9CB9-60D7CF10B76B}" type="slidenum">
              <a:rPr lang="fr-FR" sz="800"/>
              <a:pPr/>
              <a:t>3</a:t>
            </a:fld>
            <a:endParaRPr lang="fr-FR" sz="8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2F2B68-806A-4E83-89C6-FFF9A25B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609617"/>
            <a:ext cx="3368636" cy="249385"/>
          </a:xfrm>
        </p:spPr>
        <p:txBody>
          <a:bodyPr/>
          <a:lstStyle/>
          <a:p>
            <a:r>
              <a:rPr lang="fr-FR" sz="800" dirty="0"/>
              <a:t>AUDIENCES MÉDIAMÉTRIE / DÉCEMBRE 2023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9DA31C-E814-4A5F-8C0B-8D960D22F7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68294" y="2074462"/>
            <a:ext cx="5824389" cy="717336"/>
          </a:xfrm>
        </p:spPr>
        <p:txBody>
          <a:bodyPr>
            <a:noAutofit/>
          </a:bodyPr>
          <a:lstStyle/>
          <a:p>
            <a:r>
              <a:rPr lang="fr-FR" dirty="0"/>
              <a:t> AUDIENCE       GLOBALE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838457C-56F4-4740-93AD-50AF02B90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3615FBC-BE0E-4225-A22B-F516DCD59D8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62569" y="3791164"/>
            <a:ext cx="5253740" cy="1376737"/>
          </a:xfrm>
        </p:spPr>
        <p:txBody>
          <a:bodyPr/>
          <a:lstStyle/>
          <a:p>
            <a:r>
              <a:rPr lang="fr-FR" dirty="0"/>
              <a:t>3 ÉCRANS : DESKTOP, MOBILE ET TABLETTE</a:t>
            </a:r>
          </a:p>
          <a:p>
            <a:r>
              <a:rPr lang="fr-FR" dirty="0">
                <a:solidFill>
                  <a:schemeClr val="accent4"/>
                </a:solidFill>
              </a:rPr>
              <a:t>DÉCEMBRE 2023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75550792-CE63-428C-8ED6-824C602F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295" y="412753"/>
            <a:ext cx="5228487" cy="533486"/>
          </a:xfrm>
        </p:spPr>
        <p:txBody>
          <a:bodyPr/>
          <a:lstStyle/>
          <a:p>
            <a:r>
              <a:rPr lang="fr-FR" dirty="0"/>
              <a:t>Internet global Médiamétrie</a:t>
            </a:r>
          </a:p>
        </p:txBody>
      </p:sp>
      <p:pic>
        <p:nvPicPr>
          <p:cNvPr id="9" name="Espace réservé pour une image  8" descr="Une image contenant texte, intérieur, équipement électronique, ordinateur&#10;&#10;Description générée automatiquement">
            <a:extLst>
              <a:ext uri="{FF2B5EF4-FFF2-40B4-BE49-F238E27FC236}">
                <a16:creationId xmlns:a16="http://schemas.microsoft.com/office/drawing/2014/main" id="{48CF126F-3686-445F-9636-EE9745CA4D0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1185" r="21185"/>
          <a:stretch>
            <a:fillRect/>
          </a:stretch>
        </p:blipFill>
        <p:spPr>
          <a:xfrm>
            <a:off x="1878" y="-19050"/>
            <a:ext cx="5921829" cy="6858000"/>
          </a:xfrm>
        </p:spPr>
      </p:pic>
    </p:spTree>
    <p:extLst>
      <p:ext uri="{BB962C8B-B14F-4D97-AF65-F5344CB8AC3E}">
        <p14:creationId xmlns:p14="http://schemas.microsoft.com/office/powerpoint/2010/main" val="44956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pour une image  25" descr="Une image contenant extérieur&#10;&#10;Description générée automatiquement">
            <a:extLst>
              <a:ext uri="{FF2B5EF4-FFF2-40B4-BE49-F238E27FC236}">
                <a16:creationId xmlns:a16="http://schemas.microsoft.com/office/drawing/2014/main" id="{84AE235D-E9CA-6FA3-D905-430BBF703CE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7821" b="7821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6C577703-DCCB-5EDA-2728-E9604C082A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44289" y="1852047"/>
            <a:ext cx="3681343" cy="1632413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fr-FR" dirty="0"/>
              <a:t>  366 : 6È OFFRE DIGITALE EN PUISSANCE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D4FD0E2-EDC9-7990-E576-F274248C3FE7}"/>
              </a:ext>
            </a:extLst>
          </p:cNvPr>
          <p:cNvSpPr txBox="1">
            <a:spLocks/>
          </p:cNvSpPr>
          <p:nvPr/>
        </p:nvSpPr>
        <p:spPr>
          <a:xfrm>
            <a:off x="190500" y="3267075"/>
            <a:ext cx="2829792" cy="981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Dans le classement « Groupes » du mois de décembre 2023, 366 affiche 34,4 millions de VU mensuels, se positionnant ainsi dans le top 10 des groupes numériques en France.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D38779CA-8BE0-4AAA-4179-685022BD3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27907"/>
              </p:ext>
            </p:extLst>
          </p:nvPr>
        </p:nvGraphicFramePr>
        <p:xfrm>
          <a:off x="3528624" y="1832353"/>
          <a:ext cx="7872802" cy="433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558">
                  <a:extLst>
                    <a:ext uri="{9D8B030D-6E8A-4147-A177-3AD203B41FA5}">
                      <a16:colId xmlns:a16="http://schemas.microsoft.com/office/drawing/2014/main" val="3918519429"/>
                    </a:ext>
                  </a:extLst>
                </a:gridCol>
                <a:gridCol w="1075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8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 GLOBAL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V.U. PAR MOIS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DES V.U. AYANT UTILISÉ LE DESKTOP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DES V.U. AYANT UTILISÉ LE MOBILE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DES V.U. AYANT UTILISÉ LA TABLETTE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54 793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PLATFORMS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51 506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1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MICROSOFT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42 647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1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AMAZON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41 049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VIVENDI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40 986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2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WEB66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34 415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89,2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GROUPE FIGARO CCM BENCHMARK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33 365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5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REWORLD MEDIA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32 575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5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BYTEDANCE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5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WEBEDIA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29 285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5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WIKIMEDIA FOUNDATION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28 518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5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POSTE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28 474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SNAP INC.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27 921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ALTICE FRANCE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27 546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ADEVINTA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27 221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GROUPE AUCHAN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26 845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 INC.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25 196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FRANCETÉLÉVISIONS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24 664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ORANGE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24 593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GROUPE FNAC DARTY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24 558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2" name="Titre 5">
            <a:extLst>
              <a:ext uri="{FF2B5EF4-FFF2-40B4-BE49-F238E27FC236}">
                <a16:creationId xmlns:a16="http://schemas.microsoft.com/office/drawing/2014/main" id="{91FD22D1-628B-ACBB-0A0F-01AEFFF25DE0}"/>
              </a:ext>
            </a:extLst>
          </p:cNvPr>
          <p:cNvSpPr txBox="1">
            <a:spLocks/>
          </p:cNvSpPr>
          <p:nvPr/>
        </p:nvSpPr>
        <p:spPr>
          <a:xfrm>
            <a:off x="2504853" y="320674"/>
            <a:ext cx="7182295" cy="533486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AUDIENCES internet global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DA75F9CF-1768-B8F6-AEAD-FCD29C7F3AA5}"/>
              </a:ext>
            </a:extLst>
          </p:cNvPr>
          <p:cNvSpPr txBox="1">
            <a:spLocks/>
          </p:cNvSpPr>
          <p:nvPr/>
        </p:nvSpPr>
        <p:spPr>
          <a:xfrm>
            <a:off x="1244600" y="854160"/>
            <a:ext cx="9702800" cy="49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TOP 20 DES GROUPES LES PLUS VISITÉS EN FRANCE / RÉPARTITION PAR ÉCRAN</a:t>
            </a:r>
          </a:p>
        </p:txBody>
      </p:sp>
      <p:sp>
        <p:nvSpPr>
          <p:cNvPr id="28" name="Espace réservé du pied de page 6">
            <a:extLst>
              <a:ext uri="{FF2B5EF4-FFF2-40B4-BE49-F238E27FC236}">
                <a16:creationId xmlns:a16="http://schemas.microsoft.com/office/drawing/2014/main" id="{664C7C5A-2128-3136-FE4B-4F7081FA2970}"/>
              </a:ext>
            </a:extLst>
          </p:cNvPr>
          <p:cNvSpPr txBox="1">
            <a:spLocks/>
          </p:cNvSpPr>
          <p:nvPr/>
        </p:nvSpPr>
        <p:spPr>
          <a:xfrm>
            <a:off x="1493520" y="6586916"/>
            <a:ext cx="10028516" cy="266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MÉDIAMÉTRIE INTERNET GLOBAL 3 ÉCRANS– AUDIENCES DIGITALES MENSUELLES DÉCEMBRE 2023 / COUVERTURE EN % / ENSEMBLE 2 ANS ET PLUS / BASE PARENTS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17534F-B58D-8030-5A6F-A32362D1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574106"/>
            <a:ext cx="385601" cy="279453"/>
          </a:xfrm>
        </p:spPr>
        <p:txBody>
          <a:bodyPr/>
          <a:lstStyle/>
          <a:p>
            <a:fld id="{9313BC90-A897-4A43-9CB9-60D7CF10B76B}" type="slidenum">
              <a:rPr lang="fr-FR" sz="8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endParaRPr lang="fr-F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8FA345-B97D-8307-0EA7-281912C8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Entrez votre source ici</a:t>
            </a:r>
            <a:endParaRPr lang="fr-FR" spc="-70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D4FD0E2-EDC9-7990-E576-F274248C3FE7}"/>
              </a:ext>
            </a:extLst>
          </p:cNvPr>
          <p:cNvSpPr txBox="1">
            <a:spLocks/>
          </p:cNvSpPr>
          <p:nvPr/>
        </p:nvSpPr>
        <p:spPr>
          <a:xfrm>
            <a:off x="190501" y="3267075"/>
            <a:ext cx="2962274" cy="981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Dans le classement Groupes du mois de Juin 2022, 366 affiche 33,4 Millions de VU mensuels, se positionnant ainsi dans le top 10 des groupes numériques en France.</a:t>
            </a:r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91FD22D1-628B-ACBB-0A0F-01AEFFF25DE0}"/>
              </a:ext>
            </a:extLst>
          </p:cNvPr>
          <p:cNvSpPr txBox="1">
            <a:spLocks/>
          </p:cNvSpPr>
          <p:nvPr/>
        </p:nvSpPr>
        <p:spPr>
          <a:xfrm>
            <a:off x="2504853" y="320674"/>
            <a:ext cx="7182295" cy="533486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AUDIENCES internet global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DA75F9CF-1768-B8F6-AEAD-FCD29C7F3AA5}"/>
              </a:ext>
            </a:extLst>
          </p:cNvPr>
          <p:cNvSpPr txBox="1">
            <a:spLocks/>
          </p:cNvSpPr>
          <p:nvPr/>
        </p:nvSpPr>
        <p:spPr>
          <a:xfrm>
            <a:off x="1244600" y="854160"/>
            <a:ext cx="9702800" cy="49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TOP 20 DES GROUPES LES PLUS VISITÉS EN FRANCE / RÉPARTITION PAR ÉCRAN</a:t>
            </a:r>
          </a:p>
        </p:txBody>
      </p:sp>
      <p:sp>
        <p:nvSpPr>
          <p:cNvPr id="28" name="Espace réservé du pied de page 6">
            <a:extLst>
              <a:ext uri="{FF2B5EF4-FFF2-40B4-BE49-F238E27FC236}">
                <a16:creationId xmlns:a16="http://schemas.microsoft.com/office/drawing/2014/main" id="{664C7C5A-2128-3136-FE4B-4F7081FA2970}"/>
              </a:ext>
            </a:extLst>
          </p:cNvPr>
          <p:cNvSpPr txBox="1">
            <a:spLocks/>
          </p:cNvSpPr>
          <p:nvPr/>
        </p:nvSpPr>
        <p:spPr>
          <a:xfrm>
            <a:off x="1493520" y="6441440"/>
            <a:ext cx="10028516" cy="266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MÉDIAMÉTRIE INTERNET GLOBAL 3 ÉCRANS– AUDIENCES DIGITALES MENSUELLES JUIN 2022 / COUVERTURE EN % / ENSEMBLE 2 ANS ET PLUS / BASE PARENTS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29C00-15CF-6FAA-6B44-732E9736D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Espace réservé pour une image  13" descr="Une image contenant extérieur&#10;&#10;Description générée automatiquement">
            <a:extLst>
              <a:ext uri="{FF2B5EF4-FFF2-40B4-BE49-F238E27FC236}">
                <a16:creationId xmlns:a16="http://schemas.microsoft.com/office/drawing/2014/main" id="{FBB070B9-A826-D86A-8E32-BCA05A3632A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7821" b="7821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8" name="Titre 5">
            <a:extLst>
              <a:ext uri="{FF2B5EF4-FFF2-40B4-BE49-F238E27FC236}">
                <a16:creationId xmlns:a16="http://schemas.microsoft.com/office/drawing/2014/main" id="{1618DA48-CEBC-285C-73C0-3EC823FCE7DC}"/>
              </a:ext>
            </a:extLst>
          </p:cNvPr>
          <p:cNvSpPr txBox="1">
            <a:spLocks/>
          </p:cNvSpPr>
          <p:nvPr/>
        </p:nvSpPr>
        <p:spPr>
          <a:xfrm>
            <a:off x="2657253" y="473074"/>
            <a:ext cx="7182295" cy="533486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AUDIENCES internet global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03BD3F25-A28C-25C0-E407-23D9E107E3C7}"/>
              </a:ext>
            </a:extLst>
          </p:cNvPr>
          <p:cNvSpPr txBox="1">
            <a:spLocks/>
          </p:cNvSpPr>
          <p:nvPr/>
        </p:nvSpPr>
        <p:spPr>
          <a:xfrm>
            <a:off x="1397000" y="1006560"/>
            <a:ext cx="9702800" cy="49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FOCUS SITES DE PQR / TOP 25 BRANDS</a:t>
            </a:r>
          </a:p>
        </p:txBody>
      </p:sp>
      <p:sp>
        <p:nvSpPr>
          <p:cNvPr id="20" name="Espace réservé du pied de page 6">
            <a:extLst>
              <a:ext uri="{FF2B5EF4-FFF2-40B4-BE49-F238E27FC236}">
                <a16:creationId xmlns:a16="http://schemas.microsoft.com/office/drawing/2014/main" id="{91A54534-7D6F-AF88-820C-E5820A9BB9D2}"/>
              </a:ext>
            </a:extLst>
          </p:cNvPr>
          <p:cNvSpPr txBox="1">
            <a:spLocks/>
          </p:cNvSpPr>
          <p:nvPr/>
        </p:nvSpPr>
        <p:spPr>
          <a:xfrm>
            <a:off x="1493520" y="6631618"/>
            <a:ext cx="10028516" cy="22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MÉDIAMÉTRIE INTERNET GLOBAL 3 ÉCRANS BASE INTERNAUTES – AUDIENCES DIGITALES PAR JOUR ET PAR MOIS SUR DÉCEMBRE 2023 / ENSEMBLE 2 ANS ET PLUS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17534F-B58D-8030-5A6F-A32362D1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608615"/>
            <a:ext cx="385601" cy="249385"/>
          </a:xfrm>
        </p:spPr>
        <p:txBody>
          <a:bodyPr/>
          <a:lstStyle/>
          <a:p>
            <a:fld id="{9313BC90-A897-4A43-9CB9-60D7CF10B76B}" type="slidenum">
              <a:rPr lang="fr-FR" sz="8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endParaRPr lang="fr-F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431D9C1-64C9-752F-E9A3-72B3336D9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96033"/>
              </p:ext>
            </p:extLst>
          </p:nvPr>
        </p:nvGraphicFramePr>
        <p:xfrm>
          <a:off x="1209965" y="1435660"/>
          <a:ext cx="9772071" cy="506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963">
                  <a:extLst>
                    <a:ext uri="{9D8B030D-6E8A-4147-A177-3AD203B41FA5}">
                      <a16:colId xmlns:a16="http://schemas.microsoft.com/office/drawing/2014/main" val="3359981580"/>
                    </a:ext>
                  </a:extLst>
                </a:gridCol>
              </a:tblGrid>
              <a:tr h="1671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DÉCEMBRE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 MOYEN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564736"/>
                  </a:ext>
                </a:extLst>
              </a:tr>
              <a:tr h="4105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25 ACTEURS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VISITEURS UNIQUES (000)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COUVERTURE INTERNET GLOBAL (%)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VISITEURS UNIQUES (000)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COUVERTURE INTERNET GLOBAL (%)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WEB66 (P)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34 415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61,6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8 608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 FRANCE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20 779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856231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DEPECHE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11 275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619487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OUEST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10 318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108808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MIDI LIBRE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8 924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826082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L'INDEPENDANT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812632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VOIX DU NORD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TELEGRAMME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DAUPHINE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5 469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PROGRES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MONTAGNE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PROVENCE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NOUVELLE REPUBLIQUE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L'EST REPUBLICAIN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 MATIN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L'UNION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 PRESSE AVEYRON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 MATIN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BIEN PUBLIC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POPULAIRE.FR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DERNIERES NOUVELLES D'ALSACE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LITTORAL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REPUBLICAIN LORRAIN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COURRIER PICARD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1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PARIS NORMANDIE - T ACPM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71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13" descr="Une image contenant extérieur&#10;&#10;Description générée automatiquement">
            <a:extLst>
              <a:ext uri="{FF2B5EF4-FFF2-40B4-BE49-F238E27FC236}">
                <a16:creationId xmlns:a16="http://schemas.microsoft.com/office/drawing/2014/main" id="{B0ADEC85-EF93-0031-5AD9-913BC518B8F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7821" b="7821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24" name="Espace réservé du graphique 9">
            <a:extLst>
              <a:ext uri="{FF2B5EF4-FFF2-40B4-BE49-F238E27FC236}">
                <a16:creationId xmlns:a16="http://schemas.microsoft.com/office/drawing/2014/main" id="{A2765575-8AB9-3DCA-8FC6-52EAC32B6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069865"/>
              </p:ext>
            </p:extLst>
          </p:nvPr>
        </p:nvGraphicFramePr>
        <p:xfrm>
          <a:off x="4781550" y="1933574"/>
          <a:ext cx="741045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8FA345-B97D-8307-0EA7-281912C8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Entrez votre source ici</a:t>
            </a:r>
            <a:endParaRPr lang="fr-FR" spc="-70" dirty="0"/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91FD22D1-628B-ACBB-0A0F-01AEFFF25DE0}"/>
              </a:ext>
            </a:extLst>
          </p:cNvPr>
          <p:cNvSpPr txBox="1">
            <a:spLocks/>
          </p:cNvSpPr>
          <p:nvPr/>
        </p:nvSpPr>
        <p:spPr>
          <a:xfrm>
            <a:off x="2504853" y="320674"/>
            <a:ext cx="7182295" cy="533486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AUDIENCES internet global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03BD3F25-A28C-25C0-E407-23D9E107E3C7}"/>
              </a:ext>
            </a:extLst>
          </p:cNvPr>
          <p:cNvSpPr txBox="1">
            <a:spLocks/>
          </p:cNvSpPr>
          <p:nvPr/>
        </p:nvSpPr>
        <p:spPr>
          <a:xfrm>
            <a:off x="1397000" y="854160"/>
            <a:ext cx="9702800" cy="49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ÉVOLUTION JOUR MOYEN 366</a:t>
            </a:r>
          </a:p>
        </p:txBody>
      </p:sp>
      <p:sp>
        <p:nvSpPr>
          <p:cNvPr id="20" name="Espace réservé du pied de page 6">
            <a:extLst>
              <a:ext uri="{FF2B5EF4-FFF2-40B4-BE49-F238E27FC236}">
                <a16:creationId xmlns:a16="http://schemas.microsoft.com/office/drawing/2014/main" id="{91A54534-7D6F-AF88-820C-E5820A9BB9D2}"/>
              </a:ext>
            </a:extLst>
          </p:cNvPr>
          <p:cNvSpPr txBox="1">
            <a:spLocks/>
          </p:cNvSpPr>
          <p:nvPr/>
        </p:nvSpPr>
        <p:spPr>
          <a:xfrm>
            <a:off x="1493520" y="6615373"/>
            <a:ext cx="10028516" cy="235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MÉDIAMÉTRIE INTERNET GLOBAL 3 ÉCRANS– AUDIENCES DIGITALES MENSUELLES DÉCEMBRE 2023 / COUVERTURE EN % / ENSEMBLE 2 ANS ET PLUS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6A9514A-0B66-36FF-1B89-13360E46BC3D}"/>
              </a:ext>
            </a:extLst>
          </p:cNvPr>
          <p:cNvCxnSpPr>
            <a:cxnSpLocks/>
          </p:cNvCxnSpPr>
          <p:nvPr/>
        </p:nvCxnSpPr>
        <p:spPr>
          <a:xfrm>
            <a:off x="4962525" y="4157661"/>
            <a:ext cx="7087235" cy="0"/>
          </a:xfrm>
          <a:prstGeom prst="straightConnector1">
            <a:avLst/>
          </a:prstGeom>
          <a:ln w="38100">
            <a:solidFill>
              <a:schemeClr val="accent3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C3C28FB-0F53-87EF-3DCE-FF632A261A3E}"/>
              </a:ext>
            </a:extLst>
          </p:cNvPr>
          <p:cNvSpPr/>
          <p:nvPr/>
        </p:nvSpPr>
        <p:spPr>
          <a:xfrm>
            <a:off x="8183141" y="3409949"/>
            <a:ext cx="1219200" cy="86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3"/>
                </a:solidFill>
                <a:latin typeface="+mj-lt"/>
              </a:rPr>
              <a:t>+27,0%</a:t>
            </a: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36093345-0AD6-BE7A-ED9D-2B21A240B477}"/>
              </a:ext>
            </a:extLst>
          </p:cNvPr>
          <p:cNvSpPr txBox="1">
            <a:spLocks/>
          </p:cNvSpPr>
          <p:nvPr/>
        </p:nvSpPr>
        <p:spPr>
          <a:xfrm>
            <a:off x="108110" y="2004447"/>
            <a:ext cx="4711539" cy="1632413"/>
          </a:xfrm>
          <a:prstGeom prst="rect">
            <a:avLst/>
          </a:prstGeom>
          <a:noFill/>
        </p:spPr>
        <p:txBody>
          <a:bodyPr vert="horz" lIns="91440" tIns="10800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dirty="0"/>
              <a:t>  366 : UNE AUDIENCE  JOUR MOYEN EN PLEINE CROISSANCE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C793E14-ED09-E64C-3F22-2ADCD02B177F}"/>
              </a:ext>
            </a:extLst>
          </p:cNvPr>
          <p:cNvSpPr txBox="1">
            <a:spLocks/>
          </p:cNvSpPr>
          <p:nvPr/>
        </p:nvSpPr>
        <p:spPr>
          <a:xfrm>
            <a:off x="342900" y="3419475"/>
            <a:ext cx="4127500" cy="1181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Avec 8,608 millions de V.U. jour sur novembre 2023, </a:t>
            </a:r>
            <a:r>
              <a:rPr lang="fr-FR" dirty="0">
                <a:latin typeface="+mj-lt"/>
              </a:rPr>
              <a:t>366 affiche sur la durée, une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audience par jour moyen qui progresse significativement vs </a:t>
            </a:r>
            <a:r>
              <a:rPr lang="fr-FR" dirty="0">
                <a:latin typeface="+mj-lt"/>
              </a:rPr>
              <a:t>son niveau d’avant-crise sanitaire </a:t>
            </a:r>
            <a:r>
              <a:rPr lang="fr-FR" dirty="0"/>
              <a:t>(+20,0% vs décembre 2019), hors évolutions saisonnières. Léger ralentissement sur 2022, après une forte croissance mais maintien d’une bonne dynamique au global.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17534F-B58D-8030-5A6F-A32362D1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601573"/>
            <a:ext cx="385601" cy="249385"/>
          </a:xfrm>
        </p:spPr>
        <p:txBody>
          <a:bodyPr/>
          <a:lstStyle/>
          <a:p>
            <a:fld id="{9313BC90-A897-4A43-9CB9-60D7CF10B76B}" type="slidenum">
              <a:rPr lang="fr-FR" sz="8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lang="fr-F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0EFC52-0D1A-923C-36EB-7B82787521D1}"/>
              </a:ext>
            </a:extLst>
          </p:cNvPr>
          <p:cNvSpPr/>
          <p:nvPr/>
        </p:nvSpPr>
        <p:spPr>
          <a:xfrm>
            <a:off x="10515599" y="2360428"/>
            <a:ext cx="1541721" cy="389226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000123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92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D9EC457C-E6D3-4613-A070-FA5B80CA61E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7837" b="7837"/>
          <a:stretch>
            <a:fillRect/>
          </a:stretch>
        </p:blipFill>
        <p:spPr/>
      </p:pic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A8346E8A-1491-5F71-92C7-6BBA2CC2F467}"/>
              </a:ext>
            </a:extLst>
          </p:cNvPr>
          <p:cNvSpPr txBox="1">
            <a:spLocks/>
          </p:cNvSpPr>
          <p:nvPr/>
        </p:nvSpPr>
        <p:spPr>
          <a:xfrm>
            <a:off x="8658225" y="6168045"/>
            <a:ext cx="3533775" cy="41434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>
                <a:solidFill>
                  <a:schemeClr val="bg1"/>
                </a:solidFill>
              </a:rPr>
              <a:t>CONTACT : </a:t>
            </a:r>
            <a:r>
              <a:rPr lang="fr-FR" sz="1600" dirty="0">
                <a:solidFill>
                  <a:schemeClr val="bg1"/>
                </a:solidFill>
                <a:latin typeface="+mj-lt"/>
              </a:rPr>
              <a:t>sophie.renaud@366.fr</a:t>
            </a:r>
          </a:p>
        </p:txBody>
      </p:sp>
    </p:spTree>
    <p:extLst>
      <p:ext uri="{BB962C8B-B14F-4D97-AF65-F5344CB8AC3E}">
        <p14:creationId xmlns:p14="http://schemas.microsoft.com/office/powerpoint/2010/main" val="21359586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366 - Ble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3045E"/>
      </a:accent1>
      <a:accent2>
        <a:srgbClr val="023E8A"/>
      </a:accent2>
      <a:accent3>
        <a:srgbClr val="0096C7"/>
      </a:accent3>
      <a:accent4>
        <a:srgbClr val="48CAE4"/>
      </a:accent4>
      <a:accent5>
        <a:srgbClr val="90E0EF"/>
      </a:accent5>
      <a:accent6>
        <a:srgbClr val="CAF0F8"/>
      </a:accent6>
      <a:hlink>
        <a:srgbClr val="023E8A"/>
      </a:hlink>
      <a:folHlink>
        <a:srgbClr val="954F72"/>
      </a:folHlink>
    </a:clrScheme>
    <a:fontScheme name="366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7245</TotalTime>
  <Words>1025</Words>
  <Application>Microsoft Office PowerPoint</Application>
  <PresentationFormat>Grand écran</PresentationFormat>
  <Paragraphs>311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Calibri</vt:lpstr>
      <vt:lpstr>Gotham Black</vt:lpstr>
      <vt:lpstr>Segoe UI</vt:lpstr>
      <vt:lpstr>segoe UI Black</vt:lpstr>
      <vt:lpstr>segoe UI Black</vt:lpstr>
      <vt:lpstr>Segoe UI Light</vt:lpstr>
      <vt:lpstr>Wingdings</vt:lpstr>
      <vt:lpstr>Thème Office</vt:lpstr>
      <vt:lpstr>Présentation PowerPoint</vt:lpstr>
      <vt:lpstr>Présentation PowerPoint</vt:lpstr>
      <vt:lpstr>Internet global Médiamétrie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Jérémy Delisle</dc:creator>
  <cp:lastModifiedBy>Sophie RENAUD</cp:lastModifiedBy>
  <cp:revision>856</cp:revision>
  <dcterms:created xsi:type="dcterms:W3CDTF">2020-06-24T09:55:15Z</dcterms:created>
  <dcterms:modified xsi:type="dcterms:W3CDTF">2024-01-29T15:50:00Z</dcterms:modified>
</cp:coreProperties>
</file>